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60" r:id="rId5"/>
    <p:sldId id="257" r:id="rId6"/>
    <p:sldId id="263" r:id="rId7"/>
    <p:sldId id="264" r:id="rId8"/>
    <p:sldId id="267" r:id="rId9"/>
    <p:sldId id="265" r:id="rId10"/>
    <p:sldId id="268" r:id="rId11"/>
    <p:sldId id="276" r:id="rId12"/>
    <p:sldId id="262" r:id="rId13"/>
    <p:sldId id="270" r:id="rId14"/>
    <p:sldId id="266" r:id="rId15"/>
    <p:sldId id="271" r:id="rId16"/>
    <p:sldId id="273" r:id="rId17"/>
    <p:sldId id="274" r:id="rId18"/>
    <p:sldId id="275" r:id="rId19"/>
    <p:sldId id="277" r:id="rId20"/>
    <p:sldId id="280" r:id="rId21"/>
    <p:sldId id="278" r:id="rId22"/>
    <p:sldId id="285" r:id="rId23"/>
    <p:sldId id="279" r:id="rId24"/>
    <p:sldId id="281" r:id="rId25"/>
    <p:sldId id="282" r:id="rId26"/>
    <p:sldId id="284" r:id="rId27"/>
    <p:sldId id="283" r:id="rId2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D1"/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70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08E99-1EA4-430A-910F-974FA3A8442E}" type="datetimeFigureOut">
              <a:rPr lang="id-ID" smtClean="0"/>
              <a:t>17/02/2019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B4F0-8D74-4875-BB89-E2C52D4E3E7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515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016A1-3E3A-41F6-8EAB-877B5D025063}" type="datetimeFigureOut">
              <a:rPr lang="id-ID" smtClean="0"/>
              <a:t>17/02/2019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25981-6286-4158-8493-E4CADBB0E54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326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25981-6286-4158-8493-E4CADBB0E54D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87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25981-6286-4158-8493-E4CADBB0E54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456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0281" y="234778"/>
            <a:ext cx="3991233" cy="3275185"/>
          </a:xfrm>
        </p:spPr>
        <p:txBody>
          <a:bodyPr anchor="ctr"/>
          <a:lstStyle>
            <a:lvl1pPr algn="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09968" y="3744741"/>
            <a:ext cx="3101546" cy="1222676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76509-5669-4AF3-83DE-65EF80C74DA3}" type="datetime1">
              <a:rPr lang="id-ID" smtClean="0"/>
              <a:t>17/02/2019</a:t>
            </a:fld>
            <a:endParaRPr lang="id-ID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89" y="5533704"/>
            <a:ext cx="1112425" cy="1112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8" y="3293098"/>
            <a:ext cx="1132058" cy="1166364"/>
          </a:xfrm>
          <a:prstGeom prst="rect">
            <a:avLst/>
          </a:prstGeom>
        </p:spPr>
      </p:pic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163734" y="4609070"/>
            <a:ext cx="2505325" cy="172994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Machine Learning Course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1390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735" y="1062681"/>
            <a:ext cx="8807270" cy="51651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74AD-5DA9-4AF4-B33D-7C465A2B5270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968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734" y="1050324"/>
            <a:ext cx="8807270" cy="5226907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30AE0-7A84-46DC-AD78-C7FC5F3A36B2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53015" y="123568"/>
            <a:ext cx="4917989" cy="6425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0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123568"/>
            <a:ext cx="4856204" cy="6425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28918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 algn="l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62476"/>
            <a:ext cx="7886700" cy="1527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2758B-8D35-423F-8721-E198DA0F7641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06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34" y="1087315"/>
            <a:ext cx="4351116" cy="520227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87315"/>
            <a:ext cx="4341854" cy="520227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1AEF-9DF7-4334-9733-5D975FE73AC3}" type="datetime1">
              <a:rPr lang="id-ID" smtClean="0"/>
              <a:t>17/02/2019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3652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34" y="1049981"/>
            <a:ext cx="4334448" cy="6433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34" y="1816442"/>
            <a:ext cx="4334448" cy="44607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49981"/>
            <a:ext cx="4341854" cy="6433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6443"/>
            <a:ext cx="4341854" cy="44607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A8CE-34F8-4F03-9954-69B7C25105D3}" type="datetime1">
              <a:rPr lang="id-ID" smtClean="0"/>
              <a:t>17/02/2019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53015" y="123568"/>
            <a:ext cx="4917989" cy="6425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5301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6FC4-92C1-497A-A797-3062BBC4556A}" type="datetime1">
              <a:rPr lang="id-ID" smtClean="0"/>
              <a:t>17/02/2019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92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47B4-E74F-431D-9C5E-BECE1F963562}" type="datetime1">
              <a:rPr lang="id-ID" smtClean="0"/>
              <a:t>17/02/2019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6354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34" y="987426"/>
            <a:ext cx="3415285" cy="9649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670" y="987426"/>
            <a:ext cx="5276334" cy="5277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34" y="2057400"/>
            <a:ext cx="3415285" cy="42074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CEC5-5A08-45D5-839C-C0356CBE693D}" type="datetime1">
              <a:rPr lang="id-ID" smtClean="0"/>
              <a:t>17/02/2019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4053015" y="123568"/>
            <a:ext cx="4917989" cy="642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0167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34" y="987426"/>
            <a:ext cx="3415285" cy="964942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82314" y="987426"/>
            <a:ext cx="5288690" cy="528980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34" y="2057400"/>
            <a:ext cx="3415285" cy="42198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9F25-8C6D-4588-94AE-7DD818B57D86}" type="datetime1">
              <a:rPr lang="id-ID" smtClean="0"/>
              <a:t>17/02/2019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49350" y="123568"/>
            <a:ext cx="1519238" cy="64255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Section Title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053015" y="123568"/>
            <a:ext cx="4917989" cy="642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6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94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53015" y="123568"/>
            <a:ext cx="4917989" cy="642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35" y="1062680"/>
            <a:ext cx="8807270" cy="517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734" y="6509837"/>
            <a:ext cx="2505325" cy="2725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roduct Sans" panose="020B0403030502040203" pitchFamily="34" charset="0"/>
              </a:defRPr>
            </a:lvl1pPr>
          </a:lstStyle>
          <a:p>
            <a:fld id="{F9076F26-F554-481B-AD3F-402C6F87EB1C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09836"/>
            <a:ext cx="5001394" cy="2725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3340" y="6504055"/>
            <a:ext cx="767664" cy="2783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Product Sans" panose="020B0403030502040203" pitchFamily="34" charset="0"/>
              </a:defRPr>
            </a:lvl1pPr>
          </a:lstStyle>
          <a:p>
            <a:fld id="{33C1A3A1-16FD-4184-B35C-4B69B1FCD9CE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4" y="173514"/>
            <a:ext cx="526697" cy="5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Product Sans" panose="020B040303050204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5951" y="234778"/>
            <a:ext cx="4495564" cy="3275185"/>
          </a:xfrm>
        </p:spPr>
        <p:txBody>
          <a:bodyPr/>
          <a:lstStyle/>
          <a:p>
            <a:r>
              <a:rPr lang="id-ID" sz="5600" dirty="0" smtClean="0"/>
              <a:t>Gradient dan Gradient Descent</a:t>
            </a:r>
            <a:endParaRPr lang="id-ID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sz="2000" i="1" dirty="0" smtClean="0"/>
              <a:t>Dennis A. Christie</a:t>
            </a:r>
            <a:endParaRPr lang="id-ID" sz="20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D1FB-B2FE-4564-A8E6-A81206E5C29C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63734" y="4622103"/>
            <a:ext cx="2505325" cy="1716913"/>
          </a:xfrm>
        </p:spPr>
        <p:txBody>
          <a:bodyPr>
            <a:normAutofit/>
          </a:bodyPr>
          <a:lstStyle/>
          <a:p>
            <a:r>
              <a:rPr lang="id-ID" sz="2800" dirty="0" smtClean="0"/>
              <a:t>Machine Learning </a:t>
            </a:r>
            <a:r>
              <a:rPr lang="id-ID" sz="2800" dirty="0"/>
              <a:t> </a:t>
            </a:r>
            <a:r>
              <a:rPr lang="id-ID" sz="2800" dirty="0" smtClean="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0263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d-ID" sz="2000" dirty="0" smtClean="0"/>
                  <a:t>Nilai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id-ID" sz="2000" dirty="0" smtClean="0"/>
                  <a:t> masih relatif besar, tanda bahwa masih jauh dari minima.</a:t>
                </a:r>
              </a:p>
              <a:p>
                <a:endParaRPr lang="id-ID" sz="2000" dirty="0"/>
              </a:p>
              <a:p>
                <a:r>
                  <a:rPr lang="id-ID" sz="2000" dirty="0" smtClean="0"/>
                  <a:t>Kemana arah menuju titik terendah?</a:t>
                </a:r>
              </a:p>
              <a:p>
                <a:pPr lvl="1"/>
                <a:r>
                  <a:rPr lang="id-ID" sz="1600" dirty="0" smtClean="0"/>
                  <a:t>Negatif dari gradient!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d-ID" sz="1600" b="0" i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id-ID" sz="1600" dirty="0" smtClean="0"/>
                  <a:t> (kanan).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d-ID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160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id-ID" sz="1600" dirty="0"/>
                  <a:t> </a:t>
                </a:r>
                <a:r>
                  <a:rPr lang="id-ID" sz="1600" dirty="0" smtClean="0"/>
                  <a:t>(kiri).</a:t>
                </a:r>
              </a:p>
              <a:p>
                <a:endParaRPr lang="id-ID" sz="2000" dirty="0"/>
              </a:p>
              <a:p>
                <a:r>
                  <a:rPr lang="id-ID" sz="2000" dirty="0"/>
                  <a:t>Nilai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id-ID" sz="2000" dirty="0"/>
                  <a:t> </a:t>
                </a:r>
                <a:r>
                  <a:rPr lang="id-ID" sz="2000" dirty="0" smtClean="0"/>
                  <a:t>sudah cukup kecil, </a:t>
                </a:r>
                <a:r>
                  <a:rPr lang="id-ID" sz="2000" dirty="0"/>
                  <a:t>tanda bahwa </a:t>
                </a:r>
                <a:r>
                  <a:rPr lang="id-ID" sz="2000" dirty="0" smtClean="0"/>
                  <a:t>sudah dekat dengan minima.</a:t>
                </a:r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Arah menuju titik terendah?</a:t>
                </a:r>
                <a:endParaRPr lang="id-ID" sz="2000" dirty="0"/>
              </a:p>
              <a:p>
                <a:endParaRPr lang="id-ID" sz="2000" dirty="0" smtClean="0"/>
              </a:p>
              <a:p>
                <a:endParaRPr lang="id-ID" sz="20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62" t="-1054" r="-140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10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" y="1282450"/>
            <a:ext cx="4351337" cy="4812213"/>
          </a:xfrm>
        </p:spPr>
      </p:pic>
      <p:cxnSp>
        <p:nvCxnSpPr>
          <p:cNvPr id="16" name="Straight Arrow Connector 15"/>
          <p:cNvCxnSpPr/>
          <p:nvPr/>
        </p:nvCxnSpPr>
        <p:spPr>
          <a:xfrm flipV="1">
            <a:off x="3028949" y="4218471"/>
            <a:ext cx="329246" cy="7488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80413" y="986366"/>
            <a:ext cx="443629" cy="181090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358195" y="2727963"/>
            <a:ext cx="420870" cy="17180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flipH="1">
            <a:off x="2202791" y="5490128"/>
            <a:ext cx="272780" cy="27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3640657" y="2633639"/>
            <a:ext cx="279513" cy="27951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728868" y="4956987"/>
            <a:ext cx="293505" cy="6675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89193" y="4803653"/>
            <a:ext cx="279513" cy="27951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9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d-ID" sz="2000" dirty="0" smtClean="0"/>
                  <a:t>Formula gradient descent.</a:t>
                </a:r>
              </a:p>
              <a:p>
                <a:endParaRPr lang="id-ID" sz="2000" dirty="0" smtClean="0"/>
              </a:p>
              <a:p>
                <a:endParaRPr lang="id-ID" sz="2000" dirty="0" smtClean="0"/>
              </a:p>
              <a:p>
                <a:endParaRPr lang="id-ID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d-ID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d-ID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d-ID" sz="20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d-ID" sz="2000" dirty="0" smtClean="0"/>
              </a:p>
              <a:p>
                <a:pPr marL="0" indent="0">
                  <a:buNone/>
                </a:pPr>
                <a:endParaRPr lang="id-ID" sz="2000" dirty="0"/>
              </a:p>
              <a:p>
                <a:pPr marL="0" indent="0">
                  <a:buNone/>
                </a:pPr>
                <a:endParaRPr lang="id-ID" sz="2000" dirty="0" smtClean="0"/>
              </a:p>
              <a:p>
                <a:pPr marL="0" indent="0">
                  <a:buNone/>
                </a:pPr>
                <a:endParaRPr lang="id-ID" sz="2000" dirty="0" smtClean="0"/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Formula dengan notasi yang baik.</a:t>
                </a:r>
                <a:endParaRPr lang="id-ID" sz="2000" dirty="0"/>
              </a:p>
              <a:p>
                <a:pPr marL="0" indent="0">
                  <a:buNone/>
                </a:pPr>
                <a:endParaRPr lang="id-ID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d-ID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𝛼𝛻</m:t>
                      </m:r>
                      <m:r>
                        <a:rPr lang="id-ID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d-ID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sz="20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62" t="-105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11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" y="1282450"/>
            <a:ext cx="4351337" cy="4812213"/>
          </a:xfrm>
        </p:spPr>
      </p:pic>
      <p:cxnSp>
        <p:nvCxnSpPr>
          <p:cNvPr id="24" name="Straight Arrow Connector 23"/>
          <p:cNvCxnSpPr/>
          <p:nvPr/>
        </p:nvCxnSpPr>
        <p:spPr>
          <a:xfrm flipV="1">
            <a:off x="3780413" y="986366"/>
            <a:ext cx="443629" cy="181090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358195" y="2727963"/>
            <a:ext cx="420870" cy="17180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flipH="1">
            <a:off x="2202791" y="5490128"/>
            <a:ext cx="272780" cy="27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4" name="Group 33"/>
          <p:cNvGrpSpPr/>
          <p:nvPr/>
        </p:nvGrpSpPr>
        <p:grpSpPr>
          <a:xfrm>
            <a:off x="7077075" y="2524125"/>
            <a:ext cx="1728006" cy="1277120"/>
            <a:chOff x="7077075" y="2524125"/>
            <a:chExt cx="1728006" cy="1277120"/>
          </a:xfrm>
        </p:grpSpPr>
        <p:sp>
          <p:nvSpPr>
            <p:cNvPr id="3" name="Rectangle 2"/>
            <p:cNvSpPr/>
            <p:nvPr/>
          </p:nvSpPr>
          <p:spPr>
            <a:xfrm>
              <a:off x="7077075" y="2524125"/>
              <a:ext cx="953269" cy="4857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9309" y="3278025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400" dirty="0" smtClean="0">
                  <a:latin typeface="Product Sans" panose="020B0403030502040203" pitchFamily="34" charset="0"/>
                </a:rPr>
                <a:t>Gradient fungsi</a:t>
              </a:r>
              <a:br>
                <a:rPr lang="id-ID" sz="1400" dirty="0" smtClean="0">
                  <a:latin typeface="Product Sans" panose="020B0403030502040203" pitchFamily="34" charset="0"/>
                </a:rPr>
              </a:br>
              <a:r>
                <a:rPr lang="id-ID" sz="1400" dirty="0" smtClean="0">
                  <a:latin typeface="Product Sans" panose="020B0403030502040203" pitchFamily="34" charset="0"/>
                </a:rPr>
                <a:t>(naik ke atas)</a:t>
              </a:r>
              <a:endParaRPr lang="id-ID" sz="1400" dirty="0">
                <a:latin typeface="Product Sans" panose="020B0403030502040203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3" idx="2"/>
              <a:endCxn id="8" idx="0"/>
            </p:cNvCxnSpPr>
            <p:nvPr/>
          </p:nvCxnSpPr>
          <p:spPr>
            <a:xfrm>
              <a:off x="7553710" y="3009901"/>
              <a:ext cx="543485" cy="2681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464384" y="2524125"/>
            <a:ext cx="1508746" cy="1886036"/>
            <a:chOff x="6464384" y="2524125"/>
            <a:chExt cx="1508746" cy="1886036"/>
          </a:xfrm>
        </p:grpSpPr>
        <p:sp>
          <p:nvSpPr>
            <p:cNvPr id="17" name="Rectangle 16"/>
            <p:cNvSpPr/>
            <p:nvPr/>
          </p:nvSpPr>
          <p:spPr>
            <a:xfrm>
              <a:off x="6671967" y="2524125"/>
              <a:ext cx="186033" cy="4857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64384" y="3886941"/>
              <a:ext cx="1508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400" dirty="0" smtClean="0">
                  <a:latin typeface="Product Sans" panose="020B0403030502040203" pitchFamily="34" charset="0"/>
                </a:rPr>
                <a:t>Gradient fungsi</a:t>
              </a:r>
            </a:p>
            <a:p>
              <a:r>
                <a:rPr lang="id-ID" sz="1400" dirty="0" smtClean="0">
                  <a:latin typeface="Product Sans" panose="020B0403030502040203" pitchFamily="34" charset="0"/>
                </a:rPr>
                <a:t>(turun ke bawah)</a:t>
              </a:r>
              <a:endParaRPr lang="id-ID" sz="1400" dirty="0">
                <a:latin typeface="Product Sans" panose="020B0403030502040203" pitchFamily="34" charset="0"/>
              </a:endParaRPr>
            </a:p>
          </p:txBody>
        </p:sp>
        <p:cxnSp>
          <p:nvCxnSpPr>
            <p:cNvPr id="28" name="Straight Arrow Connector 27"/>
            <p:cNvCxnSpPr>
              <a:stCxn id="17" idx="2"/>
              <a:endCxn id="25" idx="0"/>
            </p:cNvCxnSpPr>
            <p:nvPr/>
          </p:nvCxnSpPr>
          <p:spPr>
            <a:xfrm>
              <a:off x="6764984" y="3009901"/>
              <a:ext cx="453773" cy="87704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586361" y="1768854"/>
            <a:ext cx="1236236" cy="1241047"/>
            <a:chOff x="6586361" y="1768854"/>
            <a:chExt cx="1236236" cy="1241047"/>
          </a:xfrm>
        </p:grpSpPr>
        <p:sp>
          <p:nvSpPr>
            <p:cNvPr id="20" name="Rectangle 19"/>
            <p:cNvSpPr/>
            <p:nvPr/>
          </p:nvSpPr>
          <p:spPr>
            <a:xfrm>
              <a:off x="6858000" y="2524125"/>
              <a:ext cx="219075" cy="48577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86361" y="1768854"/>
              <a:ext cx="12362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400" dirty="0" smtClean="0">
                  <a:latin typeface="Product Sans" panose="020B0403030502040203" pitchFamily="34" charset="0"/>
                </a:rPr>
                <a:t>Skala langkah</a:t>
              </a:r>
              <a:endParaRPr lang="id-ID" sz="1400" dirty="0"/>
            </a:p>
          </p:txBody>
        </p:sp>
        <p:cxnSp>
          <p:nvCxnSpPr>
            <p:cNvPr id="30" name="Straight Arrow Connector 29"/>
            <p:cNvCxnSpPr>
              <a:stCxn id="20" idx="0"/>
              <a:endCxn id="13" idx="2"/>
            </p:cNvCxnSpPr>
            <p:nvPr/>
          </p:nvCxnSpPr>
          <p:spPr>
            <a:xfrm flipV="1">
              <a:off x="6967538" y="2076631"/>
              <a:ext cx="236941" cy="44749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421949" y="1780658"/>
            <a:ext cx="1250018" cy="1229243"/>
            <a:chOff x="5421949" y="1780658"/>
            <a:chExt cx="1250018" cy="1229243"/>
          </a:xfrm>
        </p:grpSpPr>
        <p:sp>
          <p:nvSpPr>
            <p:cNvPr id="22" name="Rectangle 21"/>
            <p:cNvSpPr/>
            <p:nvPr/>
          </p:nvSpPr>
          <p:spPr>
            <a:xfrm>
              <a:off x="6093176" y="2524125"/>
              <a:ext cx="578791" cy="48577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21949" y="1780658"/>
              <a:ext cx="11288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1400" dirty="0" smtClean="0">
                  <a:latin typeface="Product Sans" panose="020B0403030502040203" pitchFamily="34" charset="0"/>
                </a:rPr>
                <a:t>Lokasi poin</a:t>
              </a:r>
            </a:p>
            <a:p>
              <a:r>
                <a:rPr lang="id-ID" sz="1400" dirty="0" smtClean="0">
                  <a:latin typeface="Product Sans" panose="020B0403030502040203" pitchFamily="34" charset="0"/>
                </a:rPr>
                <a:t>sebelumnya</a:t>
              </a:r>
              <a:endParaRPr lang="id-ID" sz="1400" dirty="0"/>
            </a:p>
          </p:txBody>
        </p:sp>
        <p:cxnSp>
          <p:nvCxnSpPr>
            <p:cNvPr id="32" name="Straight Arrow Connector 31"/>
            <p:cNvCxnSpPr>
              <a:stCxn id="22" idx="0"/>
              <a:endCxn id="26" idx="2"/>
            </p:cNvCxnSpPr>
            <p:nvPr/>
          </p:nvCxnSpPr>
          <p:spPr>
            <a:xfrm flipH="1" flipV="1">
              <a:off x="5986367" y="2303878"/>
              <a:ext cx="396205" cy="22024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7436791" y="1777158"/>
            <a:ext cx="1618319" cy="1135994"/>
            <a:chOff x="7436791" y="1777158"/>
            <a:chExt cx="1618319" cy="1135994"/>
          </a:xfrm>
        </p:grpSpPr>
        <p:sp>
          <p:nvSpPr>
            <p:cNvPr id="38" name="Rectangle 37"/>
            <p:cNvSpPr/>
            <p:nvPr/>
          </p:nvSpPr>
          <p:spPr>
            <a:xfrm>
              <a:off x="7874010" y="1777158"/>
              <a:ext cx="11811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400" dirty="0">
                  <a:latin typeface="Product Sans" panose="020B0403030502040203" pitchFamily="34" charset="0"/>
                </a:rPr>
                <a:t>Lokasi poin</a:t>
              </a:r>
            </a:p>
            <a:p>
              <a:r>
                <a:rPr lang="id-ID" sz="1400" dirty="0">
                  <a:latin typeface="Product Sans" panose="020B0403030502040203" pitchFamily="34" charset="0"/>
                </a:rPr>
                <a:t>sebelumnya</a:t>
              </a:r>
              <a:endParaRPr lang="id-ID" sz="1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36791" y="2621574"/>
              <a:ext cx="494304" cy="291578"/>
            </a:xfrm>
            <a:prstGeom prst="rect">
              <a:avLst/>
            </a:prstGeom>
            <a:noFill/>
            <a:ln w="1905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2" name="Straight Arrow Connector 41"/>
            <p:cNvCxnSpPr>
              <a:stCxn id="40" idx="0"/>
              <a:endCxn id="38" idx="2"/>
            </p:cNvCxnSpPr>
            <p:nvPr/>
          </p:nvCxnSpPr>
          <p:spPr>
            <a:xfrm flipV="1">
              <a:off x="7683943" y="2300378"/>
              <a:ext cx="780617" cy="321196"/>
            </a:xfrm>
            <a:prstGeom prst="straightConnector1">
              <a:avLst/>
            </a:prstGeom>
            <a:ln>
              <a:solidFill>
                <a:srgbClr val="FF7C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/>
          <p:nvPr/>
        </p:nvCxnSpPr>
        <p:spPr>
          <a:xfrm flipH="1">
            <a:off x="3599681" y="2832912"/>
            <a:ext cx="152400" cy="62210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095116" y="2414001"/>
            <a:ext cx="3108224" cy="1537819"/>
            <a:chOff x="5095116" y="2414001"/>
            <a:chExt cx="3108224" cy="1537819"/>
          </a:xfrm>
        </p:grpSpPr>
        <p:sp>
          <p:nvSpPr>
            <p:cNvPr id="46" name="Rectangle 45"/>
            <p:cNvSpPr/>
            <p:nvPr/>
          </p:nvSpPr>
          <p:spPr>
            <a:xfrm>
              <a:off x="5421949" y="2414001"/>
              <a:ext cx="2781391" cy="729962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95116" y="3428600"/>
              <a:ext cx="13404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400" dirty="0" smtClean="0">
                  <a:latin typeface="Product Sans" panose="020B0403030502040203" pitchFamily="34" charset="0"/>
                </a:rPr>
                <a:t>Turun ke lokasi</a:t>
              </a:r>
            </a:p>
            <a:p>
              <a:pPr algn="ctr"/>
              <a:r>
                <a:rPr lang="id-ID" sz="1400" dirty="0">
                  <a:latin typeface="Product Sans" panose="020B0403030502040203" pitchFamily="34" charset="0"/>
                </a:rPr>
                <a:t>y</a:t>
              </a:r>
              <a:r>
                <a:rPr lang="id-ID" sz="1400" dirty="0" smtClean="0">
                  <a:latin typeface="Product Sans" panose="020B0403030502040203" pitchFamily="34" charset="0"/>
                </a:rPr>
                <a:t>ang baru</a:t>
              </a:r>
              <a:endParaRPr lang="id-ID" sz="1400" dirty="0"/>
            </a:p>
          </p:txBody>
        </p:sp>
        <p:cxnSp>
          <p:nvCxnSpPr>
            <p:cNvPr id="49" name="Straight Arrow Connector 48"/>
            <p:cNvCxnSpPr>
              <a:endCxn id="47" idx="0"/>
            </p:cNvCxnSpPr>
            <p:nvPr/>
          </p:nvCxnSpPr>
          <p:spPr>
            <a:xfrm flipH="1">
              <a:off x="5765332" y="3143963"/>
              <a:ext cx="179136" cy="284637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3441281" y="3318230"/>
            <a:ext cx="279513" cy="27951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>
            <a:off x="3640657" y="2633639"/>
            <a:ext cx="279513" cy="27951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40590" y="2633638"/>
            <a:ext cx="279513" cy="279513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8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3" grpId="0" animBg="1"/>
      <p:bldP spid="23" grpId="1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12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9" name="gradient_descent_2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5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062038"/>
            <a:ext cx="7767637" cy="5178425"/>
          </a:xfrm>
        </p:spPr>
      </p:pic>
    </p:spTree>
    <p:extLst>
      <p:ext uri="{BB962C8B-B14F-4D97-AF65-F5344CB8AC3E}">
        <p14:creationId xmlns:p14="http://schemas.microsoft.com/office/powerpoint/2010/main" val="2957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13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9" name="gradient_descent_2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62" end="156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062038"/>
            <a:ext cx="7767637" cy="5178425"/>
          </a:xfrm>
        </p:spPr>
      </p:pic>
    </p:spTree>
    <p:extLst>
      <p:ext uri="{BB962C8B-B14F-4D97-AF65-F5344CB8AC3E}">
        <p14:creationId xmlns:p14="http://schemas.microsoft.com/office/powerpoint/2010/main" val="172891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8" name="gradient_descent_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062038"/>
            <a:ext cx="7767637" cy="5178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14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393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15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9" name="gradient_descent_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062038"/>
            <a:ext cx="7767637" cy="5178425"/>
          </a:xfrm>
        </p:spPr>
      </p:pic>
    </p:spTree>
    <p:extLst>
      <p:ext uri="{BB962C8B-B14F-4D97-AF65-F5344CB8AC3E}">
        <p14:creationId xmlns:p14="http://schemas.microsoft.com/office/powerpoint/2010/main" val="12370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dalam 2D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id-ID" dirty="0" smtClean="0"/>
                  <a:t>Bagaimana mencari gradient dalam 2D?</a:t>
                </a:r>
                <a:endParaRPr lang="id-ID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d-ID" dirty="0" smtClean="0"/>
              </a:p>
              <a:p>
                <a:endParaRPr lang="id-ID" dirty="0" smtClean="0"/>
              </a:p>
              <a:p>
                <a:pPr>
                  <a:spcAft>
                    <a:spcPts val="1200"/>
                  </a:spcAft>
                </a:pPr>
                <a:r>
                  <a:rPr lang="id-ID" dirty="0" smtClean="0"/>
                  <a:t>Kita gunakan </a:t>
                </a:r>
                <a:r>
                  <a:rPr lang="id-ID" b="1" i="1" dirty="0" smtClean="0">
                    <a:solidFill>
                      <a:srgbClr val="00B050"/>
                    </a:solidFill>
                  </a:rPr>
                  <a:t>Partial </a:t>
                </a:r>
                <a:r>
                  <a:rPr lang="id-ID" b="1" i="1" dirty="0">
                    <a:solidFill>
                      <a:srgbClr val="00B050"/>
                    </a:solidFill>
                  </a:rPr>
                  <a:t>D</a:t>
                </a:r>
                <a:r>
                  <a:rPr lang="id-ID" b="1" i="1" dirty="0" smtClean="0">
                    <a:solidFill>
                      <a:srgbClr val="00B050"/>
                    </a:solidFill>
                  </a:rPr>
                  <a:t>erivative</a:t>
                </a:r>
                <a:r>
                  <a:rPr lang="id-ID" dirty="0" smtClean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d-ID" dirty="0" smtClean="0"/>
              </a:p>
              <a:p>
                <a:pPr marL="0" indent="0">
                  <a:buNone/>
                </a:pPr>
                <a:endParaRPr lang="id-ID" dirty="0" smtClean="0"/>
              </a:p>
              <a:p>
                <a:endParaRPr lang="id-ID" dirty="0"/>
              </a:p>
              <a:p>
                <a:pPr marL="14319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d-ID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9" t="-152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16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29068" y="4458712"/>
            <a:ext cx="2127314" cy="1654551"/>
            <a:chOff x="2464332" y="4458712"/>
            <a:chExt cx="2127314" cy="1654551"/>
          </a:xfrm>
        </p:grpSpPr>
        <p:sp>
          <p:nvSpPr>
            <p:cNvPr id="9" name="Rectangle 8"/>
            <p:cNvSpPr/>
            <p:nvPr/>
          </p:nvSpPr>
          <p:spPr>
            <a:xfrm>
              <a:off x="3252998" y="4458712"/>
              <a:ext cx="1229990" cy="10519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64332" y="5780351"/>
                  <a:ext cx="2127314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sz="1400" dirty="0" smtClean="0">
                      <a:latin typeface="Product Sans" panose="020B0403030502040203" pitchFamily="34" charset="0"/>
                    </a:rPr>
                    <a:t>Turunkan berdasarkan </a:t>
                  </a:r>
                  <a14:m>
                    <m:oMath xmlns:m="http://schemas.openxmlformats.org/officeDocument/2006/math">
                      <m:r>
                        <a:rPr lang="id-ID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id-ID" sz="1400" dirty="0" smtClean="0">
                      <a:latin typeface="Product Sans" panose="020B0403030502040203" pitchFamily="34" charset="0"/>
                    </a:rPr>
                    <a:t> </a:t>
                  </a:r>
                  <a:endParaRPr lang="id-ID" sz="1400" dirty="0">
                    <a:latin typeface="Product Sans" panose="020B0403030502040203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4332" y="5780351"/>
                  <a:ext cx="2127314" cy="33291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60" b="-18182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stCxn id="9" idx="2"/>
              <a:endCxn id="11" idx="0"/>
            </p:cNvCxnSpPr>
            <p:nvPr/>
          </p:nvCxnSpPr>
          <p:spPr>
            <a:xfrm flipH="1">
              <a:off x="3527989" y="5510676"/>
              <a:ext cx="340004" cy="2696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632106" y="4458712"/>
            <a:ext cx="2127314" cy="1654551"/>
            <a:chOff x="4567370" y="4458712"/>
            <a:chExt cx="2127314" cy="1654551"/>
          </a:xfrm>
        </p:grpSpPr>
        <p:sp>
          <p:nvSpPr>
            <p:cNvPr id="10" name="Rectangle 9"/>
            <p:cNvSpPr/>
            <p:nvPr/>
          </p:nvSpPr>
          <p:spPr>
            <a:xfrm>
              <a:off x="4591646" y="4458712"/>
              <a:ext cx="1229990" cy="1051964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567370" y="5780351"/>
                  <a:ext cx="2127314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d-ID" sz="1400" dirty="0" smtClean="0">
                      <a:latin typeface="Product Sans" panose="020B0403030502040203" pitchFamily="34" charset="0"/>
                    </a:rPr>
                    <a:t>Turunkan berdasarkan </a:t>
                  </a:r>
                  <a14:m>
                    <m:oMath xmlns:m="http://schemas.openxmlformats.org/officeDocument/2006/math">
                      <m:r>
                        <a:rPr lang="id-ID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id-ID" sz="1400" dirty="0" smtClean="0">
                      <a:latin typeface="Product Sans" panose="020B0403030502040203" pitchFamily="34" charset="0"/>
                    </a:rPr>
                    <a:t> </a:t>
                  </a:r>
                  <a:endParaRPr lang="id-ID" sz="1400" dirty="0">
                    <a:latin typeface="Product Sans" panose="020B0403030502040203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370" y="5780351"/>
                  <a:ext cx="2127314" cy="33291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60" b="-18182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>
              <a:stCxn id="10" idx="2"/>
              <a:endCxn id="12" idx="0"/>
            </p:cNvCxnSpPr>
            <p:nvPr/>
          </p:nvCxnSpPr>
          <p:spPr>
            <a:xfrm>
              <a:off x="5206641" y="5510676"/>
              <a:ext cx="424386" cy="26967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11802" y="4753861"/>
                <a:ext cx="16269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02" y="4753861"/>
                <a:ext cx="162698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9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Tampak 3D</a:t>
            </a:r>
            <a:endParaRPr lang="id-ID" dirty="0"/>
          </a:p>
        </p:txBody>
      </p:sp>
      <p:pic>
        <p:nvPicPr>
          <p:cNvPr id="19" name="Content Placeholder 1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/>
        </p:blipFill>
        <p:spPr>
          <a:xfrm>
            <a:off x="180465" y="1816100"/>
            <a:ext cx="4301558" cy="4460875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 smtClean="0"/>
              <a:t>Tampak Atas</a:t>
            </a:r>
            <a:endParaRPr lang="id-ID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75631"/>
            <a:ext cx="4341854" cy="434185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17</a:t>
            </a:fld>
            <a:endParaRPr lang="id-ID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Gradient dalam 2D</a:t>
            </a:r>
            <a:endParaRPr lang="id-ID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/>
              <a:t>Gradient Descent</a:t>
            </a:r>
          </a:p>
        </p:txBody>
      </p:sp>
      <p:sp>
        <p:nvSpPr>
          <p:cNvPr id="21" name="Oval 20"/>
          <p:cNvSpPr/>
          <p:nvPr/>
        </p:nvSpPr>
        <p:spPr>
          <a:xfrm>
            <a:off x="6025454" y="2057457"/>
            <a:ext cx="1834870" cy="3657544"/>
          </a:xfrm>
          <a:prstGeom prst="ellipse">
            <a:avLst/>
          </a:prstGeom>
          <a:solidFill>
            <a:srgbClr val="FF0000">
              <a:alpha val="16000"/>
            </a:srgbClr>
          </a:solidFill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/>
        </p:nvSpPr>
        <p:spPr>
          <a:xfrm>
            <a:off x="6299346" y="2605111"/>
            <a:ext cx="1300674" cy="2562237"/>
          </a:xfrm>
          <a:prstGeom prst="ellipse">
            <a:avLst/>
          </a:prstGeom>
          <a:solidFill>
            <a:srgbClr val="00B050">
              <a:alpha val="29000"/>
            </a:srgbClr>
          </a:solidFill>
          <a:ln w="508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B05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672490" y="3289677"/>
            <a:ext cx="554386" cy="1163765"/>
          </a:xfrm>
          <a:prstGeom prst="ellipse">
            <a:avLst/>
          </a:prstGeom>
          <a:solidFill>
            <a:srgbClr val="00B0F0">
              <a:alpha val="31000"/>
            </a:srgbClr>
          </a:solidFill>
          <a:ln w="508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080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Gradient dalam 2D</a:t>
            </a:r>
            <a:endParaRPr lang="id-ID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4" y="1658018"/>
            <a:ext cx="4355512" cy="43555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id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id-ID" sz="2000" dirty="0" smtClean="0"/>
              </a:p>
              <a:p>
                <a:endParaRPr lang="id-ID" sz="2000" dirty="0"/>
              </a:p>
              <a:p>
                <a14:m>
                  <m:oMath xmlns:m="http://schemas.openxmlformats.org/officeDocument/2006/math">
                    <m:r>
                      <a:rPr lang="id-ID" sz="20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id-ID" sz="20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d-ID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d-ID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d-ID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d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d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8,0</m:t>
                        </m:r>
                      </m:e>
                    </m:d>
                  </m:oMath>
                </a14:m>
                <a:endParaRPr lang="id-ID" sz="2000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d-ID" sz="20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id-ID" sz="20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d-ID" sz="2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id-ID" sz="2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d-ID" sz="2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d-ID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id-ID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d-ID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id-ID" sz="200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d-ID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id-ID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d-ID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d-ID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d-ID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d-ID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=(8,2)</m:t>
                    </m:r>
                  </m:oMath>
                </a14:m>
                <a:endParaRPr lang="id-ID" sz="2000" dirty="0" smtClean="0"/>
              </a:p>
              <a:p>
                <a:endParaRPr lang="id-ID" sz="2000" dirty="0"/>
              </a:p>
              <a:p>
                <a:r>
                  <a:rPr lang="id-ID" sz="2000" b="1" dirty="0">
                    <a:solidFill>
                      <a:srgbClr val="00B050"/>
                    </a:solidFill>
                  </a:rPr>
                  <a:t>Tanda nilai </a:t>
                </a:r>
                <a:r>
                  <a:rPr lang="id-ID" sz="2000" b="1" dirty="0" smtClean="0">
                    <a:solidFill>
                      <a:srgbClr val="00B050"/>
                    </a:solidFill>
                  </a:rPr>
                  <a:t>turunan </a:t>
                </a:r>
                <a:r>
                  <a:rPr lang="id-ID" sz="2000" dirty="0" smtClean="0"/>
                  <a:t>menunjukkan </a:t>
                </a:r>
                <a:r>
                  <a:rPr lang="id-ID" sz="2000" dirty="0"/>
                  <a:t>arah untuk bergerak kearah atas</a:t>
                </a:r>
                <a:r>
                  <a:rPr lang="id-ID" sz="2000" dirty="0" smtClean="0"/>
                  <a:t>.</a:t>
                </a:r>
              </a:p>
              <a:p>
                <a:pPr lvl="1"/>
                <a:r>
                  <a:rPr lang="id-ID" sz="1600" dirty="0" smtClean="0"/>
                  <a:t>Sekarang arahnya 2D.</a:t>
                </a:r>
              </a:p>
              <a:p>
                <a:pPr lvl="1"/>
                <a:r>
                  <a:rPr lang="id-ID" sz="1600" dirty="0" smtClean="0"/>
                  <a:t>Bukan hanya kiri-kanan.</a:t>
                </a:r>
              </a:p>
              <a:p>
                <a:pPr lvl="1"/>
                <a:r>
                  <a:rPr lang="id-ID" sz="1600" dirty="0" smtClean="0"/>
                  <a:t>Tapi juga atas-bawah.</a:t>
                </a:r>
                <a:endParaRPr lang="id-ID" sz="1600" dirty="0"/>
              </a:p>
              <a:p>
                <a:r>
                  <a:rPr lang="id-ID" sz="2000" b="1" dirty="0">
                    <a:solidFill>
                      <a:srgbClr val="00B050"/>
                    </a:solidFill>
                  </a:rPr>
                  <a:t>Besar nilai turunan </a:t>
                </a:r>
                <a:r>
                  <a:rPr lang="id-ID" sz="2000" dirty="0"/>
                  <a:t>menunjukkan seberapa cepat perubahannya</a:t>
                </a:r>
                <a:r>
                  <a:rPr lang="id-ID" sz="2000" dirty="0" smtClean="0"/>
                  <a:t>.</a:t>
                </a:r>
                <a:endParaRPr lang="id-ID" sz="2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2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18</a:t>
            </a:fld>
            <a:endParaRPr lang="id-ID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/>
              <a:t>Gradient Descent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67754" y="1859680"/>
            <a:ext cx="1834870" cy="3657544"/>
            <a:chOff x="6025454" y="2057457"/>
            <a:chExt cx="1834870" cy="3657544"/>
          </a:xfrm>
        </p:grpSpPr>
        <p:sp>
          <p:nvSpPr>
            <p:cNvPr id="21" name="Oval 20"/>
            <p:cNvSpPr/>
            <p:nvPr/>
          </p:nvSpPr>
          <p:spPr>
            <a:xfrm>
              <a:off x="6025454" y="2057457"/>
              <a:ext cx="1834870" cy="3657544"/>
            </a:xfrm>
            <a:prstGeom prst="ellipse">
              <a:avLst/>
            </a:prstGeom>
            <a:solidFill>
              <a:srgbClr val="FF0000">
                <a:alpha val="16000"/>
              </a:srgbClr>
            </a:solidFill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/>
            <p:cNvSpPr/>
            <p:nvPr/>
          </p:nvSpPr>
          <p:spPr>
            <a:xfrm>
              <a:off x="6299346" y="2605111"/>
              <a:ext cx="1300674" cy="2562237"/>
            </a:xfrm>
            <a:prstGeom prst="ellipse">
              <a:avLst/>
            </a:prstGeom>
            <a:solidFill>
              <a:srgbClr val="00B050">
                <a:alpha val="29000"/>
              </a:srgbClr>
            </a:solidFill>
            <a:ln w="5080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B05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672490" y="3289677"/>
              <a:ext cx="554386" cy="1163765"/>
            </a:xfrm>
            <a:prstGeom prst="ellipse">
              <a:avLst/>
            </a:prstGeom>
            <a:solidFill>
              <a:srgbClr val="00B0F0">
                <a:alpha val="31000"/>
              </a:srgbClr>
            </a:solidFill>
            <a:ln w="508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80432" y="3539099"/>
            <a:ext cx="1401068" cy="279513"/>
            <a:chOff x="2980432" y="3539099"/>
            <a:chExt cx="1401068" cy="279513"/>
          </a:xfrm>
        </p:grpSpPr>
        <p:sp>
          <p:nvSpPr>
            <p:cNvPr id="30" name="Oval 29"/>
            <p:cNvSpPr/>
            <p:nvPr/>
          </p:nvSpPr>
          <p:spPr>
            <a:xfrm>
              <a:off x="2980432" y="3539099"/>
              <a:ext cx="279513" cy="27951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3108325" y="3673782"/>
              <a:ext cx="1273175" cy="7631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909698" y="2791361"/>
            <a:ext cx="1399008" cy="436630"/>
            <a:chOff x="2909698" y="2791361"/>
            <a:chExt cx="1399008" cy="436630"/>
          </a:xfrm>
        </p:grpSpPr>
        <p:sp>
          <p:nvSpPr>
            <p:cNvPr id="33" name="Oval 32"/>
            <p:cNvSpPr/>
            <p:nvPr/>
          </p:nvSpPr>
          <p:spPr>
            <a:xfrm rot="21066642">
              <a:off x="2909698" y="2948478"/>
              <a:ext cx="279513" cy="27951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3038129" y="2791361"/>
              <a:ext cx="1270577" cy="301232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16200000">
            <a:off x="1727012" y="1639519"/>
            <a:ext cx="1529943" cy="279513"/>
            <a:chOff x="2980432" y="3539099"/>
            <a:chExt cx="1529943" cy="279513"/>
          </a:xfrm>
        </p:grpSpPr>
        <p:sp>
          <p:nvSpPr>
            <p:cNvPr id="36" name="Oval 35"/>
            <p:cNvSpPr/>
            <p:nvPr/>
          </p:nvSpPr>
          <p:spPr>
            <a:xfrm>
              <a:off x="2980432" y="3539099"/>
              <a:ext cx="279513" cy="279513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3804674" y="2975712"/>
              <a:ext cx="9351" cy="1402051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4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 2D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id-ID" sz="2000" dirty="0" smtClean="0"/>
                  <a:t>Formula gradient descent 2D.</a:t>
                </a:r>
              </a:p>
              <a:p>
                <a:endParaRPr lang="id-ID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d-ID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d-ID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id-ID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d-ID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sz="2000" dirty="0"/>
              </a:p>
              <a:p>
                <a:endParaRPr lang="id-ID" sz="2000" dirty="0" smtClean="0"/>
              </a:p>
              <a:p>
                <a:endParaRPr lang="id-ID" sz="2000" dirty="0" smtClean="0"/>
              </a:p>
              <a:p>
                <a:pPr marL="0" indent="0">
                  <a:buNone/>
                </a:pPr>
                <a:endParaRPr lang="id-ID" sz="2000" dirty="0"/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Serupa, yang membedakan hanya dimensi </a:t>
                </a:r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d-ID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sz="2000" dirty="0" smtClean="0"/>
                  <a:t>dari </a:t>
                </a:r>
                <a14:m>
                  <m:oMath xmlns:m="http://schemas.openxmlformats.org/officeDocument/2006/math">
                    <m:r>
                      <a:rPr lang="id-ID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id-ID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id-ID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1AEF-9DF7-4334-9733-5D975FE73AC3}" type="datetime1">
              <a:rPr lang="id-ID" smtClean="0"/>
              <a:t>17/02/2019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19</a:t>
            </a:fld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grpSp>
        <p:nvGrpSpPr>
          <p:cNvPr id="36" name="Group 35"/>
          <p:cNvGrpSpPr/>
          <p:nvPr/>
        </p:nvGrpSpPr>
        <p:grpSpPr>
          <a:xfrm>
            <a:off x="2668588" y="3200400"/>
            <a:ext cx="1446212" cy="866775"/>
            <a:chOff x="2668588" y="3200400"/>
            <a:chExt cx="1446212" cy="866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2668588" y="3651420"/>
                  <a:ext cx="1040028" cy="4157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id-ID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588" y="3651420"/>
                  <a:ext cx="1040028" cy="41575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Elbow Connector 27"/>
            <p:cNvCxnSpPr>
              <a:endCxn id="21" idx="3"/>
            </p:cNvCxnSpPr>
            <p:nvPr/>
          </p:nvCxnSpPr>
          <p:spPr>
            <a:xfrm rot="5400000">
              <a:off x="3582259" y="3326757"/>
              <a:ext cx="658898" cy="406184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000626" y="3187132"/>
            <a:ext cx="1542276" cy="1032648"/>
            <a:chOff x="5000626" y="3187132"/>
            <a:chExt cx="1542276" cy="1032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5224849" y="3498813"/>
                  <a:ext cx="1318053" cy="7209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id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d-ID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id-ID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id-ID" i="1" smtClean="0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m:rPr>
                                <m:nor/>
                              </m:rPr>
                              <a:rPr lang="id-ID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4849" y="3498813"/>
                  <a:ext cx="1318053" cy="7209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Elbow Connector 29"/>
            <p:cNvCxnSpPr/>
            <p:nvPr/>
          </p:nvCxnSpPr>
          <p:spPr>
            <a:xfrm rot="16200000" flipH="1">
              <a:off x="4764394" y="3423364"/>
              <a:ext cx="696689" cy="224225"/>
            </a:xfrm>
            <a:prstGeom prst="bentConnector3">
              <a:avLst>
                <a:gd name="adj1" fmla="val 99902"/>
              </a:avLst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Apa dan Bagaimana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352-B53F-4B26-8D2E-36E15B571254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25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 2D</a:t>
            </a:r>
            <a:endParaRPr lang="id-ID" dirty="0"/>
          </a:p>
        </p:txBody>
      </p:sp>
      <p:pic>
        <p:nvPicPr>
          <p:cNvPr id="8" name="gradient_descent_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062038"/>
            <a:ext cx="7767637" cy="5178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20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7907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ANN Gradient Descent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Gradient Descent untuk Neural Network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2758B-8D35-423F-8721-E198DA0F7641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Algoritma Secara General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339579" y="1087315"/>
                <a:ext cx="4631425" cy="520227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1. Awali dengan random weight: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id-ID" sz="1600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2. Untuk setiap poin </a:t>
                </a:r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sSup>
                      <m:sSupPr>
                        <m:ctrlP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p>
                        <m: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(1)</m:t>
                        </m:r>
                      </m:sup>
                    </m:sSup>
                    <m:r>
                      <a:rPr lang="id-ID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,⋯,</m:t>
                    </m:r>
                    <m:sSup>
                      <m:sSupPr>
                        <m:ctrlP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p>
                        <m: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  <m:r>
                          <a:rPr lang="id-ID" sz="16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sup>
                    </m:sSup>
                    <m:r>
                      <a:rPr lang="id-ID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id-ID" sz="1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2.1. Hitung Error</a:t>
                </a:r>
                <a:endParaRPr lang="id-ID" sz="1050" b="1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2.2. Untuk setiap dimensi</a:t>
                </a:r>
                <a:r>
                  <a:rPr lang="id-ID" sz="160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  <m:r>
                      <a:rPr lang="id-ID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=1⋯</m:t>
                    </m:r>
                    <m:r>
                      <a:rPr lang="id-ID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𝑛</m:t>
                    </m:r>
                  </m:oMath>
                </a14:m>
                <a:endParaRPr lang="id-ID" sz="1600" b="0" dirty="0" smtClean="0">
                  <a:cs typeface="Courier New" panose="02070309020205020404" pitchFamily="49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id-ID" sz="16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</a:t>
                </a: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2.2.1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id-ID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d-ID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d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id-ID" sz="1600" dirty="0" smtClean="0">
                  <a:latin typeface="Courier New" panose="02070309020205020404" pitchFamily="49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2.2.2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d-ID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id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d-ID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id-ID" sz="1600" dirty="0" smtClean="0">
                  <a:latin typeface="Courier New" panose="02070309020205020404" pitchFamily="49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id-ID" sz="16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3. Ulangi sampai convergence</a:t>
                </a:r>
                <a:endParaRPr lang="id-ID" sz="1600" dirty="0" smtClean="0">
                  <a:latin typeface="Courier New" panose="02070309020205020404" pitchFamily="49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id-ID" sz="1600" dirty="0" smtClean="0">
                  <a:latin typeface="Courier New" panose="020703090202050204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Content Placeholder 2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339579" y="1087315"/>
                <a:ext cx="4631425" cy="5202274"/>
              </a:xfrm>
              <a:blipFill rotWithShape="0">
                <a:blip r:embed="rId2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22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ANN GD</a:t>
            </a:r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257851" y="2312906"/>
            <a:ext cx="3787072" cy="2629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reeform 8"/>
          <p:cNvSpPr/>
          <p:nvPr/>
        </p:nvSpPr>
        <p:spPr>
          <a:xfrm>
            <a:off x="257851" y="2442378"/>
            <a:ext cx="3795164" cy="2492347"/>
          </a:xfrm>
          <a:custGeom>
            <a:avLst/>
            <a:gdLst>
              <a:gd name="connsiteX0" fmla="*/ 3795164 w 3795164"/>
              <a:gd name="connsiteY0" fmla="*/ 2459979 h 2459979"/>
              <a:gd name="connsiteX1" fmla="*/ 0 w 3795164"/>
              <a:gd name="connsiteY1" fmla="*/ 2459979 h 2459979"/>
              <a:gd name="connsiteX2" fmla="*/ 0 w 3795164"/>
              <a:gd name="connsiteY2" fmla="*/ 1367554 h 2459979"/>
              <a:gd name="connsiteX3" fmla="*/ 3787072 w 3795164"/>
              <a:gd name="connsiteY3" fmla="*/ 0 h 2459979"/>
              <a:gd name="connsiteX4" fmla="*/ 3795164 w 3795164"/>
              <a:gd name="connsiteY4" fmla="*/ 2459979 h 245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164" h="2459979">
                <a:moveTo>
                  <a:pt x="3795164" y="2459979"/>
                </a:moveTo>
                <a:lnTo>
                  <a:pt x="0" y="2459979"/>
                </a:lnTo>
                <a:lnTo>
                  <a:pt x="0" y="1367554"/>
                </a:lnTo>
                <a:lnTo>
                  <a:pt x="3787072" y="0"/>
                </a:lnTo>
                <a:cubicBezTo>
                  <a:pt x="3789769" y="819993"/>
                  <a:pt x="3792467" y="1639986"/>
                  <a:pt x="3795164" y="2459979"/>
                </a:cubicBezTo>
                <a:close/>
              </a:path>
            </a:pathLst>
          </a:cu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57851" y="2442378"/>
            <a:ext cx="3795164" cy="138171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 rot="20424252">
                <a:off x="2860196" y="2439697"/>
                <a:ext cx="9219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d-ID" sz="10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Wx</m:t>
                      </m:r>
                      <m:r>
                        <a:rPr lang="id-ID" sz="10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105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24252">
                <a:off x="2860196" y="2439697"/>
                <a:ext cx="921919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>
            <a:off x="252567" y="2907642"/>
            <a:ext cx="3784600" cy="2035175"/>
          </a:xfrm>
          <a:custGeom>
            <a:avLst/>
            <a:gdLst>
              <a:gd name="connsiteX0" fmla="*/ 3784600 w 3784600"/>
              <a:gd name="connsiteY0" fmla="*/ 2035175 h 2035175"/>
              <a:gd name="connsiteX1" fmla="*/ 0 w 3784600"/>
              <a:gd name="connsiteY1" fmla="*/ 2035175 h 2035175"/>
              <a:gd name="connsiteX2" fmla="*/ 0 w 3784600"/>
              <a:gd name="connsiteY2" fmla="*/ 371475 h 2035175"/>
              <a:gd name="connsiteX3" fmla="*/ 3784600 w 3784600"/>
              <a:gd name="connsiteY3" fmla="*/ 0 h 2035175"/>
              <a:gd name="connsiteX4" fmla="*/ 3784600 w 3784600"/>
              <a:gd name="connsiteY4" fmla="*/ 2035175 h 203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600" h="2035175">
                <a:moveTo>
                  <a:pt x="3784600" y="2035175"/>
                </a:moveTo>
                <a:lnTo>
                  <a:pt x="0" y="2035175"/>
                </a:lnTo>
                <a:lnTo>
                  <a:pt x="0" y="371475"/>
                </a:lnTo>
                <a:lnTo>
                  <a:pt x="3784600" y="0"/>
                </a:lnTo>
                <a:lnTo>
                  <a:pt x="3784600" y="2035175"/>
                </a:lnTo>
                <a:close/>
              </a:path>
            </a:pathLst>
          </a:cu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53243" y="2910182"/>
            <a:ext cx="3787072" cy="3657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262795" y="2670234"/>
            <a:ext cx="3784600" cy="2266950"/>
          </a:xfrm>
          <a:custGeom>
            <a:avLst/>
            <a:gdLst>
              <a:gd name="connsiteX0" fmla="*/ 3784600 w 3784600"/>
              <a:gd name="connsiteY0" fmla="*/ 2266950 h 2266950"/>
              <a:gd name="connsiteX1" fmla="*/ 0 w 3784600"/>
              <a:gd name="connsiteY1" fmla="*/ 2266950 h 2266950"/>
              <a:gd name="connsiteX2" fmla="*/ 0 w 3784600"/>
              <a:gd name="connsiteY2" fmla="*/ 0 h 2266950"/>
              <a:gd name="connsiteX3" fmla="*/ 3784600 w 3784600"/>
              <a:gd name="connsiteY3" fmla="*/ 1203325 h 2266950"/>
              <a:gd name="connsiteX4" fmla="*/ 3784600 w 3784600"/>
              <a:gd name="connsiteY4" fmla="*/ 2266950 h 226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600" h="2266950">
                <a:moveTo>
                  <a:pt x="3784600" y="2266950"/>
                </a:moveTo>
                <a:lnTo>
                  <a:pt x="0" y="2266950"/>
                </a:lnTo>
                <a:lnTo>
                  <a:pt x="0" y="0"/>
                </a:lnTo>
                <a:lnTo>
                  <a:pt x="3784600" y="1203325"/>
                </a:lnTo>
                <a:lnTo>
                  <a:pt x="3784600" y="2266950"/>
                </a:lnTo>
                <a:close/>
              </a:path>
            </a:pathLst>
          </a:cu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263471" y="2667059"/>
            <a:ext cx="3787072" cy="12065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351904" y="2596127"/>
            <a:ext cx="113288" cy="1132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Oval 10"/>
          <p:cNvSpPr/>
          <p:nvPr/>
        </p:nvSpPr>
        <p:spPr>
          <a:xfrm>
            <a:off x="1099712" y="2570502"/>
            <a:ext cx="113288" cy="1132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>
            <a:off x="3169924" y="3143687"/>
            <a:ext cx="113288" cy="1132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/>
        </p:nvSpPr>
        <p:spPr>
          <a:xfrm>
            <a:off x="595308" y="3256975"/>
            <a:ext cx="113288" cy="113288"/>
          </a:xfrm>
          <a:prstGeom prst="ellipse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/>
          <p:cNvSpPr/>
          <p:nvPr/>
        </p:nvSpPr>
        <p:spPr>
          <a:xfrm>
            <a:off x="1641118" y="4291406"/>
            <a:ext cx="113288" cy="113288"/>
          </a:xfrm>
          <a:prstGeom prst="ellipse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/>
          <p:cNvSpPr/>
          <p:nvPr/>
        </p:nvSpPr>
        <p:spPr>
          <a:xfrm>
            <a:off x="2859729" y="4566536"/>
            <a:ext cx="113288" cy="113288"/>
          </a:xfrm>
          <a:prstGeom prst="ellipse">
            <a:avLst/>
          </a:prstGeom>
          <a:solidFill>
            <a:srgbClr val="FF7C8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/>
          <p:cNvSpPr/>
          <p:nvPr/>
        </p:nvSpPr>
        <p:spPr>
          <a:xfrm>
            <a:off x="257851" y="2312906"/>
            <a:ext cx="3787072" cy="26218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56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24" grpId="0"/>
      <p:bldP spid="30" grpId="0" animBg="1"/>
      <p:bldP spid="30" grpId="1" animBg="1"/>
      <p:bldP spid="32" grpId="0" animBg="1"/>
      <p:bldP spid="10" grpId="0" animBg="1"/>
      <p:bldP spid="11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Ringkasan Persamaan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>
                  <a:tabLst>
                    <a:tab pos="2419350" algn="l"/>
                  </a:tabLst>
                </a:pPr>
                <a:r>
                  <a:rPr lang="id-ID" dirty="0" smtClean="0"/>
                  <a:t>Error Formula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d-ID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d-ID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id-ID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d-ID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d-ID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d-ID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id-ID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d-ID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id-ID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d-ID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r>
                  <a:rPr lang="id-ID" dirty="0" smtClean="0"/>
                  <a:t>Prediction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d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id-ID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sSup>
                          <m:sSup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id-ID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r>
                  <a:rPr lang="id-ID" dirty="0" smtClean="0"/>
                  <a:t>Input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d-ID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d-ID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id-ID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id-ID" dirty="0"/>
              </a:p>
              <a:p>
                <a:pPr>
                  <a:tabLst>
                    <a:tab pos="2419350" algn="l"/>
                  </a:tabLst>
                </a:pPr>
                <a:endParaRPr lang="id-ID" dirty="0"/>
              </a:p>
              <a:p>
                <a:pPr>
                  <a:tabLst>
                    <a:tab pos="2419350" algn="l"/>
                  </a:tabLst>
                </a:pPr>
                <a:r>
                  <a:rPr lang="id-ID" dirty="0" smtClean="0"/>
                  <a:t>Weights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d-ID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id-ID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d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d-ID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d-ID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d-ID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d-ID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d-ID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id-ID" dirty="0"/>
              </a:p>
              <a:p>
                <a:pPr>
                  <a:tabLst>
                    <a:tab pos="2419350" algn="l"/>
                  </a:tabLst>
                </a:pPr>
                <a:endParaRPr lang="id-ID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2758B-8D35-423F-8721-E198DA0F7641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23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ANN GD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65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Ringkasan Persamaan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>
                  <a:tabLst>
                    <a:tab pos="2419350" algn="l"/>
                  </a:tabLst>
                </a:pPr>
                <a:r>
                  <a:rPr lang="id-ID" dirty="0" smtClean="0"/>
                  <a:t>Error </a:t>
                </a:r>
                <a:r>
                  <a:rPr lang="id-ID" dirty="0"/>
                  <a:t>Formula</a:t>
                </a:r>
                <a:r>
                  <a:rPr lang="id-ID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id-ID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d-ID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d-ID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id-ID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d-ID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id-ID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d-ID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id-ID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d-ID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r>
                  <a:rPr lang="id-ID" dirty="0" smtClean="0"/>
                  <a:t>Prediction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id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id-ID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Wx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endParaRPr lang="id-ID" dirty="0"/>
              </a:p>
              <a:p>
                <a:pPr>
                  <a:tabLst>
                    <a:tab pos="2419350" algn="l"/>
                  </a:tabLst>
                </a:pPr>
                <a:r>
                  <a:rPr lang="id-ID" dirty="0"/>
                  <a:t>Input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d-ID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d-ID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d-ID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d-ID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d-ID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d-ID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d-ID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id-ID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id-ID" dirty="0" smtClean="0"/>
              </a:p>
              <a:p>
                <a:pPr>
                  <a:tabLst>
                    <a:tab pos="2419350" algn="l"/>
                  </a:tabLst>
                </a:pPr>
                <a:endParaRPr lang="id-ID" dirty="0"/>
              </a:p>
              <a:p>
                <a:pPr>
                  <a:tabLst>
                    <a:tab pos="2419350" algn="l"/>
                  </a:tabLst>
                </a:pPr>
                <a:r>
                  <a:rPr lang="id-ID" dirty="0"/>
                  <a:t>Weights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d-ID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id-ID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d-ID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d-ID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d-ID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id-ID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2758B-8D35-423F-8721-E198DA0F7641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24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ANN GD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459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000" dirty="0" smtClean="0"/>
              <a:t>Gradient dari Cost Function</a:t>
            </a:r>
            <a:endParaRPr lang="id-ID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3735" y="1062681"/>
                <a:ext cx="8807270" cy="3805856"/>
              </a:xfrm>
            </p:spPr>
            <p:txBody>
              <a:bodyPr>
                <a:normAutofit/>
              </a:bodyPr>
              <a:lstStyle/>
              <a:p>
                <a:r>
                  <a:rPr lang="id-ID" dirty="0" smtClean="0"/>
                  <a:t>Target kita adalah mencari gradient dari Cost Function kita.</a:t>
                </a:r>
              </a:p>
              <a:p>
                <a:endParaRPr lang="id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f>
                            <m:fPr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id-ID" dirty="0" smtClean="0"/>
              </a:p>
              <a:p>
                <a:pPr marL="0" indent="0">
                  <a:buNone/>
                </a:pPr>
                <a:endParaRPr lang="id-ID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id-ID" sz="1800" i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Melalui sekian baris penurunan persamaan</a:t>
                </a:r>
              </a:p>
              <a:p>
                <a:pPr marL="0" indent="0" algn="ctr">
                  <a:spcAft>
                    <a:spcPts val="1800"/>
                  </a:spcAft>
                  <a:buNone/>
                </a:pPr>
                <a:r>
                  <a:rPr lang="id-ID" sz="1800" i="1" dirty="0" smtClean="0">
                    <a:solidFill>
                      <a:schemeClr val="bg1">
                        <a:lumMod val="75000"/>
                      </a:schemeClr>
                    </a:solidFill>
                  </a:rPr>
                  <a:t>First order derivative dari fungsi </a:t>
                </a:r>
                <a14:m>
                  <m:oMath xmlns:m="http://schemas.openxmlformats.org/officeDocument/2006/math">
                    <m:r>
                      <a:rPr lang="id-ID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d-ID" sz="1800" i="1" dirty="0" smtClean="0">
                    <a:solidFill>
                      <a:schemeClr val="bg1">
                        <a:lumMod val="75000"/>
                      </a:schemeClr>
                    </a:solidFill>
                  </a:rPr>
                  <a:t> terhadap </a:t>
                </a:r>
                <a14:m>
                  <m:oMath xmlns:m="http://schemas.openxmlformats.org/officeDocument/2006/math">
                    <m:r>
                      <a:rPr lang="id-ID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d-ID" sz="1800" i="1" dirty="0" smtClean="0">
                    <a:solidFill>
                      <a:schemeClr val="bg1">
                        <a:lumMod val="75000"/>
                      </a:schemeClr>
                    </a:solidFill>
                  </a:rPr>
                  <a:t> dan </a:t>
                </a:r>
                <a14:m>
                  <m:oMath xmlns:m="http://schemas.openxmlformats.org/officeDocument/2006/math">
                    <m:r>
                      <a:rPr lang="id-ID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d-ID" sz="1800" i="1" dirty="0" smtClean="0">
                    <a:solidFill>
                      <a:schemeClr val="bg1">
                        <a:lumMod val="75000"/>
                      </a:schemeClr>
                    </a:solidFill>
                  </a:rPr>
                  <a:t> adalah</a:t>
                </a:r>
                <a:endParaRPr lang="id-ID" sz="18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1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id-ID" sz="1800" i="1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id-ID" i="1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d-ID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735" y="1062681"/>
                <a:ext cx="8807270" cy="3805856"/>
              </a:xfrm>
              <a:blipFill rotWithShape="0">
                <a:blip r:embed="rId2"/>
                <a:stretch>
                  <a:fillRect l="-969" t="-224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25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ANN GD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70274" y="4868537"/>
                <a:ext cx="2868799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id-ID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d-ID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74" y="4868537"/>
                <a:ext cx="2868799" cy="8988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89251" y="4868537"/>
                <a:ext cx="24587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d-ID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id-ID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d-ID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51" y="4868537"/>
                <a:ext cx="2458750" cy="7945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2265272" y="5089890"/>
            <a:ext cx="1149567" cy="1196248"/>
            <a:chOff x="2265272" y="5089890"/>
            <a:chExt cx="1149567" cy="1196248"/>
          </a:xfrm>
        </p:grpSpPr>
        <p:sp>
          <p:nvSpPr>
            <p:cNvPr id="10" name="Rectangle 9"/>
            <p:cNvSpPr/>
            <p:nvPr/>
          </p:nvSpPr>
          <p:spPr>
            <a:xfrm>
              <a:off x="3163986" y="5089890"/>
              <a:ext cx="250853" cy="534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5272" y="5824473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Label</a:t>
              </a:r>
            </a:p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(0 atau 1)</a:t>
              </a:r>
              <a:endParaRPr lang="id-ID" sz="1200" dirty="0">
                <a:latin typeface="Product Sans" panose="020B0403030502040203" pitchFamily="34" charset="0"/>
              </a:endParaRPr>
            </a:p>
          </p:txBody>
        </p:sp>
        <p:cxnSp>
          <p:nvCxnSpPr>
            <p:cNvPr id="20" name="Straight Arrow Connector 19"/>
            <p:cNvCxnSpPr>
              <a:stCxn id="10" idx="2"/>
              <a:endCxn id="14" idx="0"/>
            </p:cNvCxnSpPr>
            <p:nvPr/>
          </p:nvCxnSpPr>
          <p:spPr>
            <a:xfrm flipH="1">
              <a:off x="2668588" y="5623965"/>
              <a:ext cx="620825" cy="2005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071903" y="5089889"/>
            <a:ext cx="1545616" cy="1181599"/>
            <a:chOff x="3071903" y="5089889"/>
            <a:chExt cx="1545616" cy="1181599"/>
          </a:xfrm>
        </p:grpSpPr>
        <p:sp>
          <p:nvSpPr>
            <p:cNvPr id="11" name="Rectangle 10"/>
            <p:cNvSpPr/>
            <p:nvPr/>
          </p:nvSpPr>
          <p:spPr>
            <a:xfrm>
              <a:off x="3676102" y="5089889"/>
              <a:ext cx="250853" cy="5340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71903" y="5809823"/>
              <a:ext cx="15456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Prediksi</a:t>
              </a:r>
            </a:p>
            <a:p>
              <a:pPr algn="ctr"/>
              <a:r>
                <a:rPr lang="id-ID" sz="1200" dirty="0">
                  <a:latin typeface="Product Sans" panose="020B0403030502040203" pitchFamily="34" charset="0"/>
                </a:rPr>
                <a:t>(</a:t>
              </a:r>
              <a:r>
                <a:rPr lang="id-ID" sz="1200" dirty="0" smtClean="0">
                  <a:latin typeface="Product Sans" panose="020B0403030502040203" pitchFamily="34" charset="0"/>
                </a:rPr>
                <a:t>rentang 0 sampai 1)</a:t>
              </a:r>
              <a:endParaRPr lang="id-ID" sz="1200" dirty="0">
                <a:latin typeface="Product Sans" panose="020B0403030502040203" pitchFamily="34" charset="0"/>
              </a:endParaRPr>
            </a:p>
          </p:txBody>
        </p:sp>
        <p:cxnSp>
          <p:nvCxnSpPr>
            <p:cNvPr id="22" name="Straight Arrow Connector 21"/>
            <p:cNvCxnSpPr>
              <a:stCxn id="11" idx="2"/>
              <a:endCxn id="15" idx="0"/>
            </p:cNvCxnSpPr>
            <p:nvPr/>
          </p:nvCxnSpPr>
          <p:spPr>
            <a:xfrm>
              <a:off x="3801529" y="5623964"/>
              <a:ext cx="43182" cy="1858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057587" y="5089889"/>
            <a:ext cx="1170458" cy="1089265"/>
            <a:chOff x="4057587" y="5089889"/>
            <a:chExt cx="1170458" cy="1089265"/>
          </a:xfrm>
        </p:grpSpPr>
        <p:sp>
          <p:nvSpPr>
            <p:cNvPr id="13" name="Rectangle 12"/>
            <p:cNvSpPr/>
            <p:nvPr/>
          </p:nvSpPr>
          <p:spPr>
            <a:xfrm>
              <a:off x="4057587" y="5089889"/>
              <a:ext cx="250853" cy="5340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00336" y="5902155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input</a:t>
              </a:r>
              <a:endParaRPr lang="id-ID" sz="1200" dirty="0">
                <a:latin typeface="Product Sans" panose="020B0403030502040203" pitchFamily="34" charset="0"/>
              </a:endParaRPr>
            </a:p>
          </p:txBody>
        </p:sp>
        <p:cxnSp>
          <p:nvCxnSpPr>
            <p:cNvPr id="24" name="Straight Arrow Connector 23"/>
            <p:cNvCxnSpPr>
              <a:stCxn id="13" idx="2"/>
              <a:endCxn id="18" idx="0"/>
            </p:cNvCxnSpPr>
            <p:nvPr/>
          </p:nvCxnSpPr>
          <p:spPr>
            <a:xfrm>
              <a:off x="4183014" y="5623964"/>
              <a:ext cx="781177" cy="27819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99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d-ID" sz="2800" dirty="0" smtClean="0">
                    <a:ea typeface="Cambria Math" panose="02040503050406030204" pitchFamily="18" charset="0"/>
                  </a:rPr>
                  <a:t>Memahami </a:t>
                </a:r>
                <a14:m>
                  <m:oMath xmlns:m="http://schemas.openxmlformats.org/officeDocument/2006/math">
                    <m:r>
                      <a:rPr lang="id-ID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id-ID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d-ID" sz="3000" dirty="0" smtClean="0"/>
                  <a:t> lebih dalam</a:t>
                </a:r>
                <a:endParaRPr lang="id-ID" sz="3000" dirty="0"/>
              </a:p>
            </p:txBody>
          </p:sp>
        </mc:Choice>
        <mc:Fallback xmlns="">
          <p:sp>
            <p:nvSpPr>
              <p:cNvPr id="7" name="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7547" b="-1886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marL="0" indent="0">
                  <a:buNone/>
                  <a:tabLst>
                    <a:tab pos="24193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id-ID" dirty="0" smtClean="0"/>
              </a:p>
              <a:p>
                <a:pPr marL="0" indent="0">
                  <a:buNone/>
                  <a:tabLst>
                    <a:tab pos="2419350" algn="l"/>
                  </a:tabLst>
                </a:pPr>
                <a:endParaRPr lang="id-ID" dirty="0"/>
              </a:p>
              <a:p>
                <a:pPr marL="0" indent="0">
                  <a:buNone/>
                  <a:tabLst>
                    <a:tab pos="2419350" algn="l"/>
                  </a:tabLst>
                </a:pPr>
                <a:endParaRPr lang="id-ID" dirty="0" smtClean="0"/>
              </a:p>
              <a:p>
                <a:pPr marL="0" indent="0">
                  <a:buNone/>
                  <a:tabLst>
                    <a:tab pos="2419350" algn="l"/>
                  </a:tabLst>
                </a:pPr>
                <a:r>
                  <a:rPr lang="id-ID" dirty="0" smtClean="0"/>
                  <a:t>Mana diantara berikut ini yang benar?</a:t>
                </a:r>
                <a:endParaRPr lang="id-ID" dirty="0"/>
              </a:p>
              <a:p>
                <a:pPr marL="0" indent="0">
                  <a:buNone/>
                  <a:tabLst>
                    <a:tab pos="2419350" algn="l"/>
                  </a:tabLst>
                </a:pPr>
                <a:endParaRPr lang="id-ID" dirty="0" smtClean="0"/>
              </a:p>
              <a:p>
                <a:pPr marL="457200" indent="-457200">
                  <a:buFont typeface="+mj-lt"/>
                  <a:buAutoNum type="alphaLcPeriod"/>
                  <a:tabLst>
                    <a:tab pos="2419350" algn="l"/>
                  </a:tabLst>
                </a:pPr>
                <a:r>
                  <a:rPr lang="id-ID" dirty="0" smtClean="0"/>
                  <a:t>Semakin dekat label ke prediksi, semakin besar nilai gradien.</a:t>
                </a:r>
              </a:p>
              <a:p>
                <a:pPr marL="457200" indent="-457200">
                  <a:buFont typeface="+mj-lt"/>
                  <a:buAutoNum type="alphaLcPeriod"/>
                  <a:tabLst>
                    <a:tab pos="2419350" algn="l"/>
                  </a:tabLst>
                </a:pPr>
                <a:r>
                  <a:rPr lang="id-ID" dirty="0" smtClean="0"/>
                  <a:t>Semakin dekat label ke prediksi, semakin kecil nilai gradien.</a:t>
                </a:r>
              </a:p>
              <a:p>
                <a:pPr marL="457200" indent="-457200">
                  <a:buFont typeface="+mj-lt"/>
                  <a:buAutoNum type="alphaLcPeriod"/>
                  <a:tabLst>
                    <a:tab pos="2419350" algn="l"/>
                  </a:tabLst>
                </a:pPr>
                <a:r>
                  <a:rPr lang="id-ID" dirty="0" smtClean="0"/>
                  <a:t>Semakin jauh label ke prediksi, semakin besar gradien.</a:t>
                </a:r>
              </a:p>
              <a:p>
                <a:pPr marL="457200" indent="-457200">
                  <a:buFont typeface="+mj-lt"/>
                  <a:buAutoNum type="alphaLcPeriod"/>
                  <a:tabLst>
                    <a:tab pos="2419350" algn="l"/>
                  </a:tabLst>
                </a:pPr>
                <a:r>
                  <a:rPr lang="id-ID" dirty="0" smtClean="0"/>
                  <a:t>Semakin jauh label ke prediksi, semakin kecil gradien.</a:t>
                </a:r>
              </a:p>
              <a:p>
                <a:pPr marL="0" indent="0">
                  <a:buNone/>
                  <a:tabLst>
                    <a:tab pos="2419350" algn="l"/>
                  </a:tabLst>
                </a:pPr>
                <a:endParaRPr lang="id-ID" dirty="0"/>
              </a:p>
              <a:p>
                <a:pPr marL="0" indent="0">
                  <a:buNone/>
                  <a:tabLst>
                    <a:tab pos="2419350" algn="l"/>
                  </a:tabLst>
                </a:pPr>
                <a:endParaRPr lang="id-ID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2758B-8D35-423F-8721-E198DA0F7641}" type="datetime1">
              <a:rPr lang="id-ID" smtClean="0"/>
              <a:t>17/02/2019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26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ANN GD</a:t>
            </a:r>
            <a:endParaRPr lang="id-ID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35126" y="1197621"/>
            <a:ext cx="1149567" cy="1196248"/>
            <a:chOff x="2265272" y="5089890"/>
            <a:chExt cx="1149567" cy="1196248"/>
          </a:xfrm>
        </p:grpSpPr>
        <p:sp>
          <p:nvSpPr>
            <p:cNvPr id="13" name="Rectangle 12"/>
            <p:cNvSpPr/>
            <p:nvPr/>
          </p:nvSpPr>
          <p:spPr>
            <a:xfrm>
              <a:off x="3163986" y="5089890"/>
              <a:ext cx="250853" cy="534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5272" y="5824473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Label</a:t>
              </a:r>
            </a:p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(0 atau 1)</a:t>
              </a:r>
              <a:endParaRPr lang="id-ID" sz="1200" dirty="0">
                <a:latin typeface="Product Sans" panose="020B0403030502040203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13" idx="2"/>
              <a:endCxn id="14" idx="0"/>
            </p:cNvCxnSpPr>
            <p:nvPr/>
          </p:nvCxnSpPr>
          <p:spPr>
            <a:xfrm flipH="1">
              <a:off x="2668588" y="5623965"/>
              <a:ext cx="620825" cy="2005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641757" y="1197620"/>
            <a:ext cx="1545616" cy="1181599"/>
            <a:chOff x="3071903" y="5089889"/>
            <a:chExt cx="1545616" cy="1181599"/>
          </a:xfrm>
        </p:grpSpPr>
        <p:sp>
          <p:nvSpPr>
            <p:cNvPr id="17" name="Rectangle 16"/>
            <p:cNvSpPr/>
            <p:nvPr/>
          </p:nvSpPr>
          <p:spPr>
            <a:xfrm>
              <a:off x="3676102" y="5089889"/>
              <a:ext cx="250853" cy="5340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71903" y="5809823"/>
              <a:ext cx="15456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Prediksi</a:t>
              </a:r>
            </a:p>
            <a:p>
              <a:pPr algn="ctr"/>
              <a:r>
                <a:rPr lang="id-ID" sz="1200" dirty="0">
                  <a:latin typeface="Product Sans" panose="020B0403030502040203" pitchFamily="34" charset="0"/>
                </a:rPr>
                <a:t>(</a:t>
              </a:r>
              <a:r>
                <a:rPr lang="id-ID" sz="1200" dirty="0" smtClean="0">
                  <a:latin typeface="Product Sans" panose="020B0403030502040203" pitchFamily="34" charset="0"/>
                </a:rPr>
                <a:t>rentang 0 sampai 1)</a:t>
              </a:r>
              <a:endParaRPr lang="id-ID" sz="1200" dirty="0">
                <a:latin typeface="Product Sans" panose="020B0403030502040203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17" idx="2"/>
              <a:endCxn id="18" idx="0"/>
            </p:cNvCxnSpPr>
            <p:nvPr/>
          </p:nvCxnSpPr>
          <p:spPr>
            <a:xfrm>
              <a:off x="3801529" y="5623964"/>
              <a:ext cx="43182" cy="18585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27441" y="1197620"/>
            <a:ext cx="1170458" cy="1089265"/>
            <a:chOff x="4057587" y="5089889"/>
            <a:chExt cx="1170458" cy="1089265"/>
          </a:xfrm>
        </p:grpSpPr>
        <p:sp>
          <p:nvSpPr>
            <p:cNvPr id="21" name="Rectangle 20"/>
            <p:cNvSpPr/>
            <p:nvPr/>
          </p:nvSpPr>
          <p:spPr>
            <a:xfrm>
              <a:off x="4057587" y="5089889"/>
              <a:ext cx="250853" cy="5340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00336" y="5902155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200" dirty="0" smtClean="0">
                  <a:latin typeface="Product Sans" panose="020B0403030502040203" pitchFamily="34" charset="0"/>
                </a:rPr>
                <a:t>input</a:t>
              </a:r>
              <a:endParaRPr lang="id-ID" sz="1200" dirty="0">
                <a:latin typeface="Product Sans" panose="020B0403030502040203" pitchFamily="34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  <a:endCxn id="22" idx="0"/>
            </p:cNvCxnSpPr>
            <p:nvPr/>
          </p:nvCxnSpPr>
          <p:spPr>
            <a:xfrm>
              <a:off x="4183014" y="5623964"/>
              <a:ext cx="781177" cy="27819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7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000" dirty="0" smtClean="0"/>
              <a:t>Gradient dari Cost Function</a:t>
            </a:r>
            <a:endParaRPr lang="id-ID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id-ID" dirty="0" smtClean="0"/>
                  <a:t>Formula generic gradient descent</a:t>
                </a:r>
                <a:endParaRPr lang="id-ID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𝛼𝛻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dirty="0"/>
              </a:p>
              <a:p>
                <a:pPr>
                  <a:spcAft>
                    <a:spcPts val="1200"/>
                  </a:spcAft>
                </a:pPr>
                <a:endParaRPr lang="id-ID" dirty="0" smtClean="0"/>
              </a:p>
              <a:p>
                <a:pPr>
                  <a:spcAft>
                    <a:spcPts val="1200"/>
                  </a:spcAft>
                </a:pPr>
                <a:r>
                  <a:rPr lang="id-ID" dirty="0" smtClean="0"/>
                  <a:t>Gradient descent untuk melakukan update </a:t>
                </a:r>
                <a:r>
                  <a:rPr lang="id-ID" i="1" dirty="0" smtClean="0"/>
                  <a:t>weight</a:t>
                </a:r>
                <a:r>
                  <a:rPr lang="id-ID" dirty="0" smtClean="0"/>
                  <a:t> pada ANN</a:t>
                </a:r>
                <a:endParaRPr lang="id-ID" i="1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d-ID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id-ID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id-ID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d-ID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id-ID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id-ID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d-ID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id-ID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d-ID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d-ID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d-ID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d-ID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d-ID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id-ID" dirty="0"/>
              </a:p>
              <a:p>
                <a:pPr>
                  <a:spcAft>
                    <a:spcPts val="1200"/>
                  </a:spcAft>
                </a:pPr>
                <a:endParaRPr lang="id-ID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9" t="-152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27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ANN GD</a:t>
            </a:r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2668587" y="4685288"/>
            <a:ext cx="3877869" cy="1181438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475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Lebih dalam tentang GD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d-ID" dirty="0" smtClean="0"/>
                  <a:t>Cost Function</a:t>
                </a:r>
              </a:p>
              <a:p>
                <a:endParaRPr lang="id-ID" dirty="0"/>
              </a:p>
              <a:p>
                <a:r>
                  <a:rPr lang="id-ID" b="1" dirty="0" smtClean="0">
                    <a:solidFill>
                      <a:srgbClr val="00B050"/>
                    </a:solidFill>
                  </a:rPr>
                  <a:t>Function</a:t>
                </a:r>
                <a:r>
                  <a:rPr lang="id-ID" dirty="0" smtClean="0"/>
                  <a:t>, memetakan nilai dari A ke B</a:t>
                </a:r>
              </a:p>
              <a:p>
                <a:endParaRPr lang="id-ID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  <a:p>
                <a:pPr marL="457200" lvl="1" indent="0">
                  <a:buNone/>
                </a:pPr>
                <a:endParaRPr lang="id-ID" dirty="0" smtClean="0"/>
              </a:p>
              <a:p>
                <a:pPr marL="457200" lvl="1" indent="0">
                  <a:buNone/>
                </a:pPr>
                <a:endParaRPr lang="id-ID" dirty="0"/>
              </a:p>
              <a:p>
                <a:pPr marL="457200" lvl="1" indent="0">
                  <a:buNone/>
                </a:pPr>
                <a:endParaRPr lang="id-ID" dirty="0" smtClean="0"/>
              </a:p>
              <a:p>
                <a:pPr marL="457200" lvl="1" indent="0">
                  <a:buNone/>
                </a:pPr>
                <a:endParaRPr lang="id-ID" dirty="0"/>
              </a:p>
              <a:p>
                <a:pPr marL="457200" lvl="1" indent="0">
                  <a:buNone/>
                </a:pPr>
                <a:endParaRPr lang="id-ID" dirty="0" smtClean="0"/>
              </a:p>
              <a:p>
                <a:pPr marL="457200" lvl="1" indent="0">
                  <a:buNone/>
                </a:pPr>
                <a:endParaRPr lang="id-ID" dirty="0"/>
              </a:p>
              <a:p>
                <a:pPr marL="266700" lvl="1"/>
                <a:r>
                  <a:rPr lang="id-ID" sz="2400" b="1" dirty="0" smtClean="0">
                    <a:solidFill>
                      <a:srgbClr val="00B050"/>
                    </a:solidFill>
                  </a:rPr>
                  <a:t>Cost Function</a:t>
                </a:r>
                <a:r>
                  <a:rPr lang="id-ID" sz="2400" dirty="0" smtClean="0"/>
                  <a:t>, fungsi yang memberitahukan seberapa buruk prediksi yang kita lakukan.</a:t>
                </a:r>
                <a:endParaRPr lang="id-ID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9" t="-164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3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3924637" y="2727016"/>
            <a:ext cx="356050" cy="46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4567370" y="2727016"/>
            <a:ext cx="356050" cy="461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3" name="Group 32"/>
          <p:cNvGrpSpPr/>
          <p:nvPr/>
        </p:nvGrpSpPr>
        <p:grpSpPr>
          <a:xfrm>
            <a:off x="1518838" y="3188262"/>
            <a:ext cx="2549141" cy="639271"/>
            <a:chOff x="1518838" y="3188262"/>
            <a:chExt cx="2549141" cy="639271"/>
          </a:xfrm>
        </p:grpSpPr>
        <p:sp>
          <p:nvSpPr>
            <p:cNvPr id="12" name="TextBox 11"/>
            <p:cNvSpPr txBox="1"/>
            <p:nvPr/>
          </p:nvSpPr>
          <p:spPr>
            <a:xfrm>
              <a:off x="1518838" y="3458201"/>
              <a:ext cx="2225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Memetakan nilai 2 ... 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754705" y="3188262"/>
              <a:ext cx="313274" cy="461246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24006" y="3188262"/>
            <a:ext cx="1141391" cy="645912"/>
            <a:chOff x="4724006" y="3188262"/>
            <a:chExt cx="1141391" cy="645912"/>
          </a:xfrm>
        </p:grpSpPr>
        <p:sp>
          <p:nvSpPr>
            <p:cNvPr id="18" name="Rectangle 17"/>
            <p:cNvSpPr/>
            <p:nvPr/>
          </p:nvSpPr>
          <p:spPr>
            <a:xfrm>
              <a:off x="4996248" y="3464842"/>
              <a:ext cx="869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... </a:t>
              </a:r>
              <a:r>
                <a:rPr lang="id-ID" dirty="0">
                  <a:latin typeface="Product Sans" panose="020B0403030502040203" pitchFamily="34" charset="0"/>
                </a:rPr>
                <a:t>k</a:t>
              </a:r>
              <a:r>
                <a:rPr lang="id-ID" dirty="0" smtClean="0">
                  <a:latin typeface="Product Sans" panose="020B0403030502040203" pitchFamily="34" charset="0"/>
                </a:rPr>
                <a:t>e 4 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flipH="1">
              <a:off x="4724006" y="3188262"/>
              <a:ext cx="283069" cy="461246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518838" y="3197078"/>
            <a:ext cx="2549140" cy="1000002"/>
            <a:chOff x="1518838" y="3197078"/>
            <a:chExt cx="2549140" cy="1000002"/>
          </a:xfrm>
        </p:grpSpPr>
        <p:sp>
          <p:nvSpPr>
            <p:cNvPr id="19" name="TextBox 18"/>
            <p:cNvSpPr txBox="1"/>
            <p:nvPr/>
          </p:nvSpPr>
          <p:spPr>
            <a:xfrm>
              <a:off x="1518838" y="3827748"/>
              <a:ext cx="2225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Memetakan nilai 3 ... 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754704" y="3197078"/>
              <a:ext cx="313274" cy="808480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710712" y="3196256"/>
            <a:ext cx="1143463" cy="1015244"/>
            <a:chOff x="4710712" y="3196256"/>
            <a:chExt cx="1143463" cy="1015244"/>
          </a:xfrm>
        </p:grpSpPr>
        <p:sp>
          <p:nvSpPr>
            <p:cNvPr id="20" name="Rectangle 19"/>
            <p:cNvSpPr/>
            <p:nvPr/>
          </p:nvSpPr>
          <p:spPr>
            <a:xfrm>
              <a:off x="4996248" y="3842168"/>
              <a:ext cx="857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... </a:t>
              </a:r>
              <a:r>
                <a:rPr lang="id-ID" dirty="0">
                  <a:latin typeface="Product Sans" panose="020B0403030502040203" pitchFamily="34" charset="0"/>
                </a:rPr>
                <a:t>k</a:t>
              </a:r>
              <a:r>
                <a:rPr lang="id-ID" dirty="0" smtClean="0">
                  <a:latin typeface="Product Sans" panose="020B0403030502040203" pitchFamily="34" charset="0"/>
                </a:rPr>
                <a:t>e 8 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710712" y="3196256"/>
              <a:ext cx="283069" cy="809302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61678" y="3185963"/>
            <a:ext cx="709190" cy="1389002"/>
            <a:chOff x="3361678" y="3185963"/>
            <a:chExt cx="709190" cy="1389002"/>
          </a:xfrm>
        </p:grpSpPr>
        <p:sp>
          <p:nvSpPr>
            <p:cNvPr id="24" name="Rectangle 23"/>
            <p:cNvSpPr/>
            <p:nvPr/>
          </p:nvSpPr>
          <p:spPr>
            <a:xfrm>
              <a:off x="3361678" y="4205633"/>
              <a:ext cx="320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4</a:t>
              </a:r>
              <a:endParaRPr lang="id-ID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757594" y="3185963"/>
              <a:ext cx="313274" cy="1175643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10289" y="3185963"/>
            <a:ext cx="719034" cy="1389002"/>
            <a:chOff x="4710289" y="3185963"/>
            <a:chExt cx="719034" cy="1389002"/>
          </a:xfrm>
        </p:grpSpPr>
        <p:sp>
          <p:nvSpPr>
            <p:cNvPr id="26" name="Freeform 25"/>
            <p:cNvSpPr/>
            <p:nvPr/>
          </p:nvSpPr>
          <p:spPr>
            <a:xfrm flipH="1">
              <a:off x="4710289" y="3185963"/>
              <a:ext cx="283069" cy="1167000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29855" y="4205633"/>
              <a:ext cx="399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16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61678" y="3184860"/>
            <a:ext cx="698211" cy="1767990"/>
            <a:chOff x="3361678" y="3184860"/>
            <a:chExt cx="698211" cy="1767990"/>
          </a:xfrm>
        </p:grpSpPr>
        <p:sp>
          <p:nvSpPr>
            <p:cNvPr id="28" name="Rectangle 27"/>
            <p:cNvSpPr/>
            <p:nvPr/>
          </p:nvSpPr>
          <p:spPr>
            <a:xfrm>
              <a:off x="3361678" y="458351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>
                  <a:latin typeface="Product Sans" panose="020B0403030502040203" pitchFamily="34" charset="0"/>
                </a:rPr>
                <a:t>5</a:t>
              </a:r>
              <a:endParaRPr lang="id-ID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746615" y="3184860"/>
              <a:ext cx="313274" cy="1581349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09865" y="3194605"/>
            <a:ext cx="754883" cy="1776192"/>
            <a:chOff x="4709865" y="3194605"/>
            <a:chExt cx="754883" cy="1776192"/>
          </a:xfrm>
        </p:grpSpPr>
        <p:sp>
          <p:nvSpPr>
            <p:cNvPr id="30" name="Freeform 29"/>
            <p:cNvSpPr/>
            <p:nvPr/>
          </p:nvSpPr>
          <p:spPr>
            <a:xfrm flipH="1">
              <a:off x="4709865" y="3194605"/>
              <a:ext cx="283069" cy="1571603"/>
            </a:xfrm>
            <a:custGeom>
              <a:avLst/>
              <a:gdLst>
                <a:gd name="connsiteX0" fmla="*/ 0 w 226577"/>
                <a:gd name="connsiteY0" fmla="*/ 461246 h 461246"/>
                <a:gd name="connsiteX1" fmla="*/ 186117 w 226577"/>
                <a:gd name="connsiteY1" fmla="*/ 356050 h 461246"/>
                <a:gd name="connsiteX2" fmla="*/ 226577 w 226577"/>
                <a:gd name="connsiteY2" fmla="*/ 0 h 46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577" h="461246">
                  <a:moveTo>
                    <a:pt x="0" y="461246"/>
                  </a:moveTo>
                  <a:cubicBezTo>
                    <a:pt x="74177" y="447085"/>
                    <a:pt x="148354" y="432924"/>
                    <a:pt x="186117" y="356050"/>
                  </a:cubicBezTo>
                  <a:cubicBezTo>
                    <a:pt x="223880" y="279176"/>
                    <a:pt x="225228" y="139588"/>
                    <a:pt x="226577" y="0"/>
                  </a:cubicBezTo>
                </a:path>
              </a:pathLst>
            </a:custGeom>
            <a:noFill/>
            <a:ln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31616" y="4601465"/>
              <a:ext cx="433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 smtClean="0">
                  <a:latin typeface="Product Sans" panose="020B0403030502040203" pitchFamily="34" charset="0"/>
                </a:rPr>
                <a:t>25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7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8" name="gradient_descent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687" y="1024460"/>
            <a:ext cx="7767637" cy="5178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4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25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 smtClean="0"/>
              <a:t>Gradient</a:t>
            </a:r>
            <a:endParaRPr lang="id-ID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id-ID" dirty="0" smtClean="0"/>
                  <a:t>Gradient merupakan </a:t>
                </a:r>
                <a:r>
                  <a:rPr lang="id-ID" i="1" dirty="0" smtClean="0"/>
                  <a:t>first order derivative</a:t>
                </a:r>
                <a:r>
                  <a:rPr lang="id-ID" dirty="0" smtClean="0"/>
                  <a:t>.</a:t>
                </a:r>
              </a:p>
              <a:p>
                <a:endParaRPr lang="id-ID" dirty="0" smtClean="0"/>
              </a:p>
              <a:p>
                <a:r>
                  <a:rPr lang="id-ID" dirty="0" smtClean="0"/>
                  <a:t>Dalam bahasa indonesia, kita menyebutnya </a:t>
                </a:r>
                <a:r>
                  <a:rPr lang="id-ID" b="1" dirty="0" smtClean="0">
                    <a:solidFill>
                      <a:srgbClr val="00B050"/>
                    </a:solidFill>
                  </a:rPr>
                  <a:t>turunan pertama</a:t>
                </a:r>
                <a:r>
                  <a:rPr lang="id-ID" dirty="0" smtClean="0"/>
                  <a:t>.</a:t>
                </a:r>
              </a:p>
              <a:p>
                <a:endParaRPr lang="id-ID" dirty="0" smtClean="0"/>
              </a:p>
              <a:p>
                <a14:m>
                  <m:oMath xmlns:m="http://schemas.openxmlformats.org/officeDocument/2006/math">
                    <m:r>
                      <a:rPr lang="id-ID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d-ID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d-ID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d-ID" dirty="0" smtClean="0"/>
              </a:p>
              <a:p>
                <a:endParaRPr lang="id-ID" dirty="0" smtClean="0"/>
              </a:p>
              <a:p>
                <a:r>
                  <a:rPr lang="id-ID" dirty="0" smtClean="0"/>
                  <a:t>Informasi apa yang kita dapatkan dari </a:t>
                </a:r>
                <a:r>
                  <a:rPr lang="id-ID" b="1" dirty="0" smtClean="0">
                    <a:solidFill>
                      <a:srgbClr val="00B050"/>
                    </a:solidFill>
                  </a:rPr>
                  <a:t>turunan pertama</a:t>
                </a:r>
                <a:r>
                  <a:rPr lang="id-ID" dirty="0" smtClean="0"/>
                  <a:t> ini?</a:t>
                </a:r>
                <a:endParaRPr lang="id-ID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AA4E-EB3C-4484-931E-CF5C0F30F6FF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5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677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id-ID" dirty="0"/>
                  <a:t>Formula turunan </a:t>
                </a:r>
                <a:r>
                  <a:rPr lang="id-ID" dirty="0" smtClean="0"/>
                  <a:t>pertama</a:t>
                </a:r>
                <a:endParaRPr lang="id-ID" dirty="0"/>
              </a:p>
              <a:p>
                <a:endParaRPr lang="id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d-ID" dirty="0"/>
              </a:p>
              <a:p>
                <a:pPr marL="0" indent="0">
                  <a:buNone/>
                </a:pPr>
                <a:endParaRPr lang="id-ID" dirty="0"/>
              </a:p>
              <a:p>
                <a:pPr marL="0" indent="0">
                  <a:buNone/>
                </a:pPr>
                <a:endParaRPr lang="id-ID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6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89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</a:t>
            </a:r>
            <a:endParaRPr lang="id-I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" y="1280817"/>
            <a:ext cx="4351337" cy="48154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d-ID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d-ID" sz="20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d-ID" sz="200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id-ID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id-ID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d-ID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d-ID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id-ID" sz="2000" dirty="0" smtClean="0"/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Ambil salah satu poin.</a:t>
                </a:r>
              </a:p>
              <a:p>
                <a:endParaRPr lang="id-ID" sz="2000" dirty="0"/>
              </a:p>
              <a:p>
                <a:r>
                  <a:rPr lang="id-ID" sz="2000" dirty="0" smtClean="0"/>
                  <a:t>Ambil poin lainnya.</a:t>
                </a:r>
              </a:p>
              <a:p>
                <a:pPr lvl="1"/>
                <a:r>
                  <a:rPr lang="id-ID" sz="1600" dirty="0" smtClean="0"/>
                  <a:t>menggeser poin sebelumnya dengan nilai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d-ID" sz="1600" dirty="0" smtClean="0"/>
                  <a:t> yang kecil.</a:t>
                </a:r>
              </a:p>
              <a:p>
                <a:endParaRPr lang="id-ID" sz="2000" dirty="0"/>
              </a:p>
              <a:p>
                <a:r>
                  <a:rPr lang="id-ID" sz="2000" dirty="0" smtClean="0"/>
                  <a:t>Selisihkan dan bagi dengan rasio perubahannya.</a:t>
                </a:r>
                <a:endParaRPr lang="id-ID" sz="20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2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7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7064347" y="1087314"/>
            <a:ext cx="428878" cy="240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6255143" y="1087313"/>
            <a:ext cx="694904" cy="240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6173717" y="986366"/>
            <a:ext cx="1416612" cy="6644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>
            <a:off x="2956121" y="4830944"/>
            <a:ext cx="178025" cy="178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/>
        </p:nvSpPr>
        <p:spPr>
          <a:xfrm>
            <a:off x="3109870" y="4535162"/>
            <a:ext cx="178025" cy="178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419519" y="2694648"/>
            <a:ext cx="1633496" cy="361605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</a:t>
            </a:r>
            <a:endParaRPr lang="id-I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" y="1280817"/>
            <a:ext cx="4351337" cy="48154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10479" y="1248162"/>
                <a:ext cx="2516117" cy="5634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d-ID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1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d-ID" sz="14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id-ID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d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d-ID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d-ID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d-ID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d-ID" sz="1400" dirty="0" smtClean="0"/>
              </a:p>
              <a:p>
                <a:pPr marL="0" indent="0">
                  <a:buNone/>
                </a:pPr>
                <a:endParaRPr lang="id-ID" sz="1400" dirty="0" smtClean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10479" y="1248162"/>
                <a:ext cx="2516117" cy="56346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8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sp>
        <p:nvSpPr>
          <p:cNvPr id="13" name="Oval 12"/>
          <p:cNvSpPr/>
          <p:nvPr/>
        </p:nvSpPr>
        <p:spPr>
          <a:xfrm>
            <a:off x="2956121" y="4830944"/>
            <a:ext cx="178025" cy="178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/>
        </p:nvSpPr>
        <p:spPr>
          <a:xfrm>
            <a:off x="3723347" y="2629170"/>
            <a:ext cx="178025" cy="178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665745" y="1666081"/>
            <a:ext cx="1519929" cy="43058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21349" y="2948247"/>
                <a:ext cx="5405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349" y="2948247"/>
                <a:ext cx="540596" cy="261610"/>
              </a:xfrm>
              <a:prstGeom prst="rect">
                <a:avLst/>
              </a:prstGeom>
              <a:blipFill rotWithShape="0"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61945" y="2876625"/>
                <a:ext cx="1280735" cy="404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1+1</m:t>
                              </m:r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45" y="2876625"/>
                <a:ext cx="1280735" cy="4048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43668" y="2861748"/>
                <a:ext cx="1085105" cy="419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68" y="2861748"/>
                <a:ext cx="1085105" cy="4197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33229" y="2861748"/>
                <a:ext cx="687303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4−1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29" y="2861748"/>
                <a:ext cx="687303" cy="409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332437" y="2935551"/>
                <a:ext cx="44024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37" y="2935551"/>
                <a:ext cx="440249" cy="2616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21349" y="3492592"/>
                <a:ext cx="5405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349" y="3492592"/>
                <a:ext cx="540596" cy="261610"/>
              </a:xfrm>
              <a:prstGeom prst="rect">
                <a:avLst/>
              </a:prstGeom>
              <a:blipFill rotWithShape="0"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961945" y="3427023"/>
                <a:ext cx="1383327" cy="40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1+0.1</m:t>
                              </m:r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45" y="3427023"/>
                <a:ext cx="1383327" cy="4058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43668" y="3430109"/>
                <a:ext cx="1192506" cy="420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68" y="3430109"/>
                <a:ext cx="1192506" cy="42088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433229" y="3424778"/>
                <a:ext cx="873251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1.21−1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29" y="3424778"/>
                <a:ext cx="873251" cy="41036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36715" y="3492081"/>
                <a:ext cx="54765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15" y="3492081"/>
                <a:ext cx="547650" cy="2616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397579" y="4032166"/>
                <a:ext cx="5405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579" y="4032166"/>
                <a:ext cx="540596" cy="261610"/>
              </a:xfrm>
              <a:prstGeom prst="rect">
                <a:avLst/>
              </a:prstGeom>
              <a:blipFill rotWithShape="0">
                <a:blip r:embed="rId1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61353" y="3989263"/>
                <a:ext cx="1458668" cy="405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1+0.01</m:t>
                              </m:r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0.01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3" y="3989263"/>
                <a:ext cx="1458668" cy="40588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43668" y="3981761"/>
                <a:ext cx="1271053" cy="420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050" i="1">
                                  <a:latin typeface="Cambria Math" panose="02040503050406030204" pitchFamily="18" charset="0"/>
                                </a:rPr>
                                <m:t>1.01</m:t>
                              </m:r>
                            </m:e>
                          </m:d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0.01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68" y="3981761"/>
                <a:ext cx="1271053" cy="42088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433229" y="3972421"/>
                <a:ext cx="1030346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1.0201−1</m:t>
                          </m:r>
                        </m:num>
                        <m:den>
                          <m:r>
                            <a:rPr lang="id-ID" sz="1050" i="1">
                              <a:latin typeface="Cambria Math" panose="02040503050406030204" pitchFamily="18" charset="0"/>
                            </a:rPr>
                            <m:t>0.01</m:t>
                          </m:r>
                        </m:den>
                      </m:f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229" y="3972421"/>
                <a:ext cx="1030346" cy="41036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344807" y="4032166"/>
                <a:ext cx="626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050" i="1">
                          <a:latin typeface="Cambria Math" panose="02040503050406030204" pitchFamily="18" charset="0"/>
                        </a:rPr>
                        <m:t>=2.01</m:t>
                      </m:r>
                    </m:oMath>
                  </m:oMathPara>
                </a14:m>
                <a:endParaRPr lang="id-ID" sz="105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807" y="4032166"/>
                <a:ext cx="626197" cy="2616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520624" y="1327527"/>
                <a:ext cx="11998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sz="1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d-ID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624" y="1327527"/>
                <a:ext cx="119981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5077178" y="1996556"/>
            <a:ext cx="152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>
                <a:latin typeface="Product Sans" panose="020B0403030502040203" pitchFamily="34" charset="0"/>
              </a:rPr>
              <a:t>Cara Formulasi</a:t>
            </a:r>
            <a:endParaRPr lang="id-ID" sz="1600" dirty="0">
              <a:latin typeface="Product Sans" panose="020B040303050204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2823" y="1997880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>
                <a:latin typeface="Product Sans" panose="020B0403030502040203" pitchFamily="34" charset="0"/>
              </a:rPr>
              <a:t>Cara Cepat</a:t>
            </a:r>
            <a:endParaRPr lang="id-ID" sz="1600" dirty="0">
              <a:latin typeface="Product Sans" panose="020B040303050204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10479" y="1131891"/>
            <a:ext cx="2516117" cy="13756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/>
          <p:cNvSpPr/>
          <p:nvPr/>
        </p:nvSpPr>
        <p:spPr>
          <a:xfrm>
            <a:off x="7428773" y="1123799"/>
            <a:ext cx="1433044" cy="13756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/>
          <p:cNvSpPr/>
          <p:nvPr/>
        </p:nvSpPr>
        <p:spPr>
          <a:xfrm>
            <a:off x="3197756" y="4334524"/>
            <a:ext cx="178025" cy="178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568762" y="2120900"/>
            <a:ext cx="1733617" cy="385102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3031411" y="4706570"/>
            <a:ext cx="178025" cy="178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508250" y="2419350"/>
            <a:ext cx="1812111" cy="355257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743757" y="5377107"/>
                <a:ext cx="2286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=2.00000⋯1</m:t>
                      </m:r>
                    </m:oMath>
                  </m:oMathPara>
                </a14:m>
                <a:endParaRPr lang="id-ID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57" y="5377107"/>
                <a:ext cx="2286587" cy="369332"/>
              </a:xfrm>
              <a:prstGeom prst="rect">
                <a:avLst/>
              </a:prstGeom>
              <a:blipFill rotWithShape="0"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622679" y="4994656"/>
                <a:ext cx="2537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d-ID" dirty="0" smtClean="0">
                    <a:latin typeface="Product Sans" panose="020B0403030502040203" pitchFamily="34" charset="0"/>
                  </a:rPr>
                  <a:t>Semakin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d-ID" dirty="0" smtClean="0">
                    <a:latin typeface="Product Sans" panose="020B0403030502040203" pitchFamily="34" charset="0"/>
                  </a:rPr>
                  <a:t> mendekati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d-ID" dirty="0">
                  <a:latin typeface="Product Sans" panose="020B0403030502040203" pitchFamily="34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79" y="4994656"/>
                <a:ext cx="253704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1918" t="-6557" b="-2623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7428772" y="1122679"/>
            <a:ext cx="1433044" cy="13756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38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animBg="1"/>
      <p:bldP spid="14" grpId="0" animBg="1"/>
      <p:bldP spid="14" grpId="1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35" grpId="0"/>
      <p:bldP spid="36" grpId="0"/>
      <p:bldP spid="37" grpId="0" animBg="1"/>
      <p:bldP spid="38" grpId="0" animBg="1"/>
      <p:bldP spid="44" grpId="0" animBg="1"/>
      <p:bldP spid="44" grpId="1" animBg="1"/>
      <p:bldP spid="51" grpId="0" animBg="1"/>
      <p:bldP spid="58" grpId="0"/>
      <p:bldP spid="59" grpId="0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Gradient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d-ID" sz="2000" dirty="0" smtClean="0"/>
                  <a:t>Tapi, apa maksud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sz="2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id-ID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d-ID" sz="2000" dirty="0" smtClean="0"/>
                  <a:t> ?</a:t>
                </a:r>
                <a:endParaRPr lang="id-ID" sz="2000" dirty="0"/>
              </a:p>
              <a:p>
                <a:endParaRPr lang="id-ID" sz="20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id-ID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20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id-ID" sz="20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id-ID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20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id-ID" sz="2000" dirty="0"/>
              </a:p>
              <a:p>
                <a:pPr marL="0" indent="0">
                  <a:buNone/>
                </a:pPr>
                <a:endParaRPr lang="id-ID" sz="2000" dirty="0"/>
              </a:p>
              <a:p>
                <a:r>
                  <a:rPr lang="id-ID" sz="2000" b="1" dirty="0" smtClean="0">
                    <a:solidFill>
                      <a:srgbClr val="00B050"/>
                    </a:solidFill>
                  </a:rPr>
                  <a:t>Tanda nilai turunan </a:t>
                </a:r>
                <a:r>
                  <a:rPr lang="id-ID" sz="2000" dirty="0" smtClean="0"/>
                  <a:t>(positif atau negatif) menunjukkan arah untuk bergerak kearah atas.</a:t>
                </a:r>
              </a:p>
              <a:p>
                <a:r>
                  <a:rPr lang="id-ID" sz="2000" b="1" dirty="0" smtClean="0">
                    <a:solidFill>
                      <a:srgbClr val="00B050"/>
                    </a:solidFill>
                  </a:rPr>
                  <a:t>Besar nilai turunan </a:t>
                </a:r>
                <a:r>
                  <a:rPr lang="id-ID" sz="2000" dirty="0" smtClean="0"/>
                  <a:t>menunjukkan seberapa cepat perubahannya.</a:t>
                </a:r>
              </a:p>
              <a:p>
                <a:endParaRPr lang="id-ID" sz="2000" dirty="0"/>
              </a:p>
              <a:p>
                <a:r>
                  <a:rPr lang="id-ID" sz="2000" dirty="0" smtClean="0"/>
                  <a:t>Nilai turunan = gradient.</a:t>
                </a:r>
              </a:p>
              <a:p>
                <a:endParaRPr lang="id-ID" sz="2000" dirty="0" smtClean="0"/>
              </a:p>
              <a:p>
                <a:endParaRPr lang="id-ID" sz="20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62" t="-105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9D7-61BB-46AD-97E2-AA06C179DE9E}" type="datetime1">
              <a:rPr lang="id-ID" smtClean="0"/>
              <a:t>17/02/2019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Universitas Gunadarma – Machine Learning Course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A3A1-16FD-4184-B35C-4B69B1FCD9CE}" type="slidenum">
              <a:rPr lang="id-ID" smtClean="0"/>
              <a:t>9</a:t>
            </a:fld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 smtClean="0"/>
              <a:t>Gradient Descent</a:t>
            </a:r>
            <a:endParaRPr lang="id-ID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" y="1282450"/>
            <a:ext cx="4351337" cy="4812213"/>
          </a:xfrm>
        </p:spPr>
      </p:pic>
      <p:grpSp>
        <p:nvGrpSpPr>
          <p:cNvPr id="26" name="Group 25"/>
          <p:cNvGrpSpPr/>
          <p:nvPr/>
        </p:nvGrpSpPr>
        <p:grpSpPr>
          <a:xfrm>
            <a:off x="2889193" y="4218471"/>
            <a:ext cx="469002" cy="864695"/>
            <a:chOff x="2889193" y="4218471"/>
            <a:chExt cx="469002" cy="864695"/>
          </a:xfrm>
        </p:grpSpPr>
        <p:sp>
          <p:nvSpPr>
            <p:cNvPr id="12" name="Oval 11"/>
            <p:cNvSpPr/>
            <p:nvPr/>
          </p:nvSpPr>
          <p:spPr>
            <a:xfrm>
              <a:off x="2889193" y="4803653"/>
              <a:ext cx="279513" cy="27951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028949" y="4218471"/>
              <a:ext cx="329246" cy="748818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640657" y="986366"/>
            <a:ext cx="583385" cy="1926786"/>
            <a:chOff x="3640657" y="986366"/>
            <a:chExt cx="583385" cy="1926786"/>
          </a:xfrm>
        </p:grpSpPr>
        <p:sp>
          <p:nvSpPr>
            <p:cNvPr id="23" name="Oval 22"/>
            <p:cNvSpPr/>
            <p:nvPr/>
          </p:nvSpPr>
          <p:spPr>
            <a:xfrm>
              <a:off x="3640657" y="2633639"/>
              <a:ext cx="279513" cy="2795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3780413" y="986366"/>
              <a:ext cx="443629" cy="1810909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flipH="1">
            <a:off x="1297501" y="4218471"/>
            <a:ext cx="457705" cy="864695"/>
            <a:chOff x="2889193" y="4218471"/>
            <a:chExt cx="469002" cy="864695"/>
          </a:xfrm>
        </p:grpSpPr>
        <p:sp>
          <p:nvSpPr>
            <p:cNvPr id="36" name="Oval 35"/>
            <p:cNvSpPr/>
            <p:nvPr/>
          </p:nvSpPr>
          <p:spPr>
            <a:xfrm>
              <a:off x="2889193" y="4803653"/>
              <a:ext cx="279513" cy="27951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3028949" y="4218471"/>
              <a:ext cx="329246" cy="74881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00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2079</TotalTime>
  <Words>557</Words>
  <Application>Microsoft Office PowerPoint</Application>
  <PresentationFormat>On-screen Show (4:3)</PresentationFormat>
  <Paragraphs>335</Paragraphs>
  <Slides>27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Product Sans</vt:lpstr>
      <vt:lpstr>Office Theme</vt:lpstr>
      <vt:lpstr>Gradient dan Gradient Descent</vt:lpstr>
      <vt:lpstr>Gradient Descent</vt:lpstr>
      <vt:lpstr>Lebih dalam tentang GD</vt:lpstr>
      <vt:lpstr>Gradient Descent</vt:lpstr>
      <vt:lpstr>Gradient</vt:lpstr>
      <vt:lpstr>Gradient</vt:lpstr>
      <vt:lpstr>Gradient</vt:lpstr>
      <vt:lpstr>Gradient</vt:lpstr>
      <vt:lpstr>Gradient</vt:lpstr>
      <vt:lpstr>Gradient</vt:lpstr>
      <vt:lpstr>Gradient Descent</vt:lpstr>
      <vt:lpstr>Gradient Descent</vt:lpstr>
      <vt:lpstr>Gradient Descent</vt:lpstr>
      <vt:lpstr>Gradient Descent</vt:lpstr>
      <vt:lpstr>Gradient Descent</vt:lpstr>
      <vt:lpstr>Gradient dalam 2D</vt:lpstr>
      <vt:lpstr>Gradient dalam 2D</vt:lpstr>
      <vt:lpstr>Gradient dalam 2D</vt:lpstr>
      <vt:lpstr>Gradient Descent 2D</vt:lpstr>
      <vt:lpstr>Gradient Descent 2D</vt:lpstr>
      <vt:lpstr>ANN Gradient Descent</vt:lpstr>
      <vt:lpstr>Algoritma Secara General</vt:lpstr>
      <vt:lpstr>Ringkasan Persamaan</vt:lpstr>
      <vt:lpstr>Ringkasan Persamaan</vt:lpstr>
      <vt:lpstr>Gradient dari Cost Function</vt:lpstr>
      <vt:lpstr>Memahami ∇E lebih dalam</vt:lpstr>
      <vt:lpstr>Gradient dari Cost Function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192</cp:revision>
  <dcterms:created xsi:type="dcterms:W3CDTF">2019-02-12T07:41:50Z</dcterms:created>
  <dcterms:modified xsi:type="dcterms:W3CDTF">2019-02-17T08:00:48Z</dcterms:modified>
</cp:coreProperties>
</file>